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8"/>
  </p:notesMasterIdLst>
  <p:sldIdLst>
    <p:sldId id="258" r:id="rId3"/>
    <p:sldId id="256" r:id="rId4"/>
    <p:sldId id="257" r:id="rId5"/>
    <p:sldId id="270" r:id="rId6"/>
    <p:sldId id="273" r:id="rId7"/>
    <p:sldId id="271" r:id="rId8"/>
    <p:sldId id="272" r:id="rId9"/>
    <p:sldId id="269" r:id="rId10"/>
    <p:sldId id="262" r:id="rId11"/>
    <p:sldId id="263" r:id="rId12"/>
    <p:sldId id="264" r:id="rId13"/>
    <p:sldId id="267" r:id="rId14"/>
    <p:sldId id="265" r:id="rId15"/>
    <p:sldId id="268" r:id="rId16"/>
    <p:sldId id="259" r:id="rId17"/>
    <p:sldId id="266" r:id="rId18"/>
    <p:sldId id="274" r:id="rId19"/>
    <p:sldId id="275" r:id="rId20"/>
    <p:sldId id="280" r:id="rId21"/>
    <p:sldId id="279" r:id="rId22"/>
    <p:sldId id="276" r:id="rId23"/>
    <p:sldId id="260" r:id="rId24"/>
    <p:sldId id="277" r:id="rId25"/>
    <p:sldId id="278" r:id="rId26"/>
    <p:sldId id="261" r:id="rId27"/>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0984E3-AEF6-4CBE-93F9-56A579D79C76}">
          <p14:sldIdLst>
            <p14:sldId id="258"/>
            <p14:sldId id="256"/>
            <p14:sldId id="257"/>
            <p14:sldId id="270"/>
            <p14:sldId id="273"/>
            <p14:sldId id="271"/>
            <p14:sldId id="272"/>
            <p14:sldId id="269"/>
            <p14:sldId id="262"/>
            <p14:sldId id="263"/>
            <p14:sldId id="264"/>
            <p14:sldId id="267"/>
            <p14:sldId id="265"/>
            <p14:sldId id="268"/>
            <p14:sldId id="259"/>
            <p14:sldId id="266"/>
            <p14:sldId id="274"/>
            <p14:sldId id="275"/>
            <p14:sldId id="280"/>
            <p14:sldId id="279"/>
            <p14:sldId id="276"/>
            <p14:sldId id="260"/>
            <p14:sldId id="277"/>
            <p14:sldId id="278"/>
            <p14:sldId id="26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968" autoAdjust="0"/>
  </p:normalViewPr>
  <p:slideViewPr>
    <p:cSldViewPr>
      <p:cViewPr varScale="1">
        <p:scale>
          <a:sx n="75" d="100"/>
          <a:sy n="75" d="100"/>
        </p:scale>
        <p:origin x="-37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CA6E9EDB-43B8-4822-81AC-4680A04F9906}" type="datetimeFigureOut">
              <a:rPr lang="en-US" smtClean="0"/>
              <a:t>4/23/2014</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C49DD580-54BB-4306-8E56-AFBE026EA8A6}" type="slidenum">
              <a:rPr lang="en-US" smtClean="0"/>
              <a:t>‹#›</a:t>
            </a:fld>
            <a:endParaRPr lang="en-US"/>
          </a:p>
        </p:txBody>
      </p:sp>
    </p:spTree>
    <p:extLst>
      <p:ext uri="{BB962C8B-B14F-4D97-AF65-F5344CB8AC3E}">
        <p14:creationId xmlns:p14="http://schemas.microsoft.com/office/powerpoint/2010/main" val="350866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D06C12-6AFB-4619-BF16-95C153228421}" type="slidenum">
              <a:rPr lang="en-US" altLang="en-US"/>
              <a:pPr/>
              <a:t>1</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pPr marL="230955" indent="-230955">
              <a:lnSpc>
                <a:spcPct val="90000"/>
              </a:lnSpc>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a:t>Animated picture buttons grow and turn on path</a:t>
            </a:r>
          </a:p>
          <a:p>
            <a:r>
              <a:rPr lang="en-US" sz="1400" dirty="0"/>
              <a:t>(Advanced)</a:t>
            </a:r>
          </a:p>
          <a:p>
            <a:endParaRPr lang="en-US" dirty="0"/>
          </a:p>
          <a:p>
            <a:endParaRPr lang="en-US" dirty="0"/>
          </a:p>
          <a:p>
            <a:pPr defTabSz="923818">
              <a:defRPr/>
            </a:pPr>
            <a:r>
              <a:rPr lang="en-US" dirty="0"/>
              <a:t>To reproduce the curved shape on this slide, do the following:</a:t>
            </a:r>
          </a:p>
          <a:p>
            <a:pPr marL="230955" indent="-230955" defTabSz="923818">
              <a:buFont typeface="+mj-lt"/>
              <a:buAutoNum type="arabicPeriod"/>
              <a:defRPr/>
            </a:pPr>
            <a:r>
              <a:rPr lang="en-US" dirty="0"/>
              <a:t>On the </a:t>
            </a:r>
            <a:r>
              <a:rPr lang="en-US" b="1" dirty="0"/>
              <a:t>Home</a:t>
            </a:r>
            <a:r>
              <a:rPr lang="en-US" dirty="0"/>
              <a:t> tab, in the </a:t>
            </a:r>
            <a:r>
              <a:rPr lang="en-US" b="1" dirty="0"/>
              <a:t>Slides</a:t>
            </a:r>
            <a:r>
              <a:rPr lang="en-US" dirty="0"/>
              <a:t> group, click </a:t>
            </a:r>
            <a:r>
              <a:rPr lang="en-US" b="1" dirty="0"/>
              <a:t>Layout</a:t>
            </a:r>
            <a:r>
              <a:rPr lang="en-US" dirty="0"/>
              <a:t>, and then click </a:t>
            </a:r>
            <a:r>
              <a:rPr lang="en-US" b="1" dirty="0"/>
              <a:t>Blank</a:t>
            </a:r>
            <a:r>
              <a:rPr lang="en-US" dirty="0"/>
              <a:t>.</a:t>
            </a:r>
          </a:p>
          <a:p>
            <a:pPr marL="230955" indent="-230955" defTabSz="923818">
              <a:buFont typeface="+mj-lt"/>
              <a:buAutoNum type="arabicPeriod"/>
              <a:defRPr/>
            </a:pPr>
            <a:r>
              <a:rPr lang="en-US" dirty="0"/>
              <a:t>On the </a:t>
            </a:r>
            <a:r>
              <a:rPr lang="en-US" b="1" dirty="0"/>
              <a:t>Home</a:t>
            </a:r>
            <a:r>
              <a:rPr lang="en-US" dirty="0"/>
              <a:t> tab, in the </a:t>
            </a:r>
            <a:r>
              <a:rPr lang="en-US" b="1" dirty="0"/>
              <a:t>Drawing</a:t>
            </a:r>
            <a:r>
              <a:rPr lang="en-US" dirty="0"/>
              <a:t> group, click </a:t>
            </a:r>
            <a:r>
              <a:rPr lang="en-US" b="1" dirty="0"/>
              <a:t>Shapes</a:t>
            </a:r>
            <a:r>
              <a:rPr lang="en-US" dirty="0"/>
              <a:t>, and then under </a:t>
            </a:r>
            <a:r>
              <a:rPr lang="en-US" b="1" dirty="0"/>
              <a:t>Basic Shapes </a:t>
            </a:r>
            <a:r>
              <a:rPr lang="en-US" dirty="0"/>
              <a:t>click </a:t>
            </a:r>
            <a:r>
              <a:rPr lang="en-US" b="1" dirty="0"/>
              <a:t>Right Triangle </a:t>
            </a:r>
            <a:r>
              <a:rPr lang="en-US" dirty="0"/>
              <a:t>(first row, fourth option from the left).</a:t>
            </a:r>
          </a:p>
          <a:p>
            <a:pPr marL="230955" indent="-230955" defTabSz="923818">
              <a:buFont typeface="+mj-lt"/>
              <a:buAutoNum type="arabicPeriod"/>
              <a:defRPr/>
            </a:pPr>
            <a:r>
              <a:rPr lang="en-US" dirty="0"/>
              <a:t>On the slide, draw a triangle. Under </a:t>
            </a:r>
            <a:r>
              <a:rPr lang="en-US" b="1" dirty="0"/>
              <a:t>Drawing Tools</a:t>
            </a:r>
            <a:r>
              <a:rPr lang="en-US" dirty="0"/>
              <a:t>, on the </a:t>
            </a:r>
            <a:r>
              <a:rPr lang="en-US" b="1" dirty="0"/>
              <a:t>Format</a:t>
            </a:r>
            <a:r>
              <a:rPr lang="en-US" dirty="0"/>
              <a:t> tab, in the </a:t>
            </a:r>
            <a:r>
              <a:rPr lang="en-US" b="1" dirty="0"/>
              <a:t>Size</a:t>
            </a:r>
            <a:r>
              <a:rPr lang="en-US" dirty="0"/>
              <a:t> group, enter </a:t>
            </a:r>
            <a:r>
              <a:rPr lang="en-US" b="1" dirty="0"/>
              <a:t>7.5”</a:t>
            </a:r>
            <a:r>
              <a:rPr lang="en-US" dirty="0"/>
              <a:t> into the </a:t>
            </a:r>
            <a:r>
              <a:rPr lang="en-US" b="1" dirty="0"/>
              <a:t>Height</a:t>
            </a:r>
            <a:r>
              <a:rPr lang="en-US" dirty="0"/>
              <a:t> box and enter </a:t>
            </a:r>
            <a:r>
              <a:rPr lang="en-US" b="1" dirty="0"/>
              <a:t>4.75”</a:t>
            </a:r>
            <a:r>
              <a:rPr lang="en-US" dirty="0"/>
              <a:t> into the </a:t>
            </a:r>
            <a:r>
              <a:rPr lang="en-US" b="1" dirty="0"/>
              <a:t>Width</a:t>
            </a:r>
            <a:r>
              <a:rPr lang="en-US" dirty="0"/>
              <a:t> box.</a:t>
            </a:r>
          </a:p>
          <a:p>
            <a:pPr marL="230955" indent="-230955">
              <a:buFont typeface="+mj-lt"/>
              <a:buAutoNum type="arabicPeriod"/>
            </a:pPr>
            <a:r>
              <a:rPr lang="en-US" dirty="0"/>
              <a:t>On the </a:t>
            </a:r>
            <a:r>
              <a:rPr lang="en-US" b="1" dirty="0"/>
              <a:t>Home</a:t>
            </a:r>
            <a:r>
              <a:rPr lang="en-US" dirty="0"/>
              <a:t> tab, in the </a:t>
            </a:r>
            <a:r>
              <a:rPr lang="en-US" b="1" dirty="0"/>
              <a:t>Drawing</a:t>
            </a:r>
            <a:r>
              <a:rPr lang="en-US" dirty="0"/>
              <a:t> group, click </a:t>
            </a:r>
            <a:r>
              <a:rPr lang="en-US" b="1" dirty="0"/>
              <a:t>Arrange</a:t>
            </a:r>
            <a:r>
              <a:rPr lang="en-US" dirty="0"/>
              <a:t>, point to </a:t>
            </a:r>
            <a:r>
              <a:rPr lang="en-US" b="1" dirty="0"/>
              <a:t>Align</a:t>
            </a:r>
            <a:r>
              <a:rPr lang="en-US" dirty="0"/>
              <a:t>, and then do the following:</a:t>
            </a:r>
          </a:p>
          <a:p>
            <a:pPr marL="692864" lvl="1" indent="-230955">
              <a:buFont typeface="Arial" pitchFamily="34" charset="0"/>
              <a:buChar char="•"/>
            </a:pPr>
            <a:r>
              <a:rPr lang="en-US" dirty="0"/>
              <a:t>Click </a:t>
            </a:r>
            <a:r>
              <a:rPr lang="en-US" b="1" dirty="0"/>
              <a:t>Align Middle</a:t>
            </a:r>
            <a:r>
              <a:rPr lang="en-US" dirty="0"/>
              <a:t>. </a:t>
            </a:r>
          </a:p>
          <a:p>
            <a:pPr marL="692864" lvl="1" indent="-230955">
              <a:buFont typeface="Arial" pitchFamily="34" charset="0"/>
              <a:buChar char="•"/>
            </a:pPr>
            <a:r>
              <a:rPr lang="en-US" dirty="0"/>
              <a:t>Click </a:t>
            </a:r>
            <a:r>
              <a:rPr lang="en-US" b="1" dirty="0"/>
              <a:t>Align Left</a:t>
            </a:r>
            <a:r>
              <a:rPr lang="en-US" dirty="0"/>
              <a:t>.</a:t>
            </a:r>
          </a:p>
          <a:p>
            <a:pPr marL="230955" indent="-230955" defTabSz="923818">
              <a:buFont typeface="+mj-lt"/>
              <a:buAutoNum type="arabicPeriod"/>
              <a:defRPr/>
            </a:pPr>
            <a:r>
              <a:rPr lang="en-US" dirty="0"/>
              <a:t>On the slide, select the triangle. Under </a:t>
            </a:r>
            <a:r>
              <a:rPr lang="en-US" b="1" dirty="0"/>
              <a:t>Drawing Tools</a:t>
            </a:r>
            <a:r>
              <a:rPr lang="en-US" dirty="0"/>
              <a:t>, on the </a:t>
            </a:r>
            <a:r>
              <a:rPr lang="en-US" b="1" dirty="0"/>
              <a:t>Format</a:t>
            </a:r>
            <a:r>
              <a:rPr lang="en-US" dirty="0"/>
              <a:t> tab, in the </a:t>
            </a:r>
            <a:r>
              <a:rPr lang="en-US" b="1" dirty="0"/>
              <a:t>Insert Shapes </a:t>
            </a:r>
            <a:r>
              <a:rPr lang="en-US" dirty="0"/>
              <a:t>group, click </a:t>
            </a:r>
            <a:r>
              <a:rPr lang="en-US" b="1" dirty="0"/>
              <a:t>Edit Shape</a:t>
            </a:r>
            <a:r>
              <a:rPr lang="en-US" dirty="0"/>
              <a:t>, and then click </a:t>
            </a:r>
            <a:r>
              <a:rPr lang="en-US" b="1" dirty="0"/>
              <a:t>Edit Points</a:t>
            </a:r>
            <a:r>
              <a:rPr lang="en-US" dirty="0"/>
              <a:t>. Right-click the diagonal side of the triangle, and then click </a:t>
            </a:r>
            <a:r>
              <a:rPr lang="en-US" b="1" dirty="0"/>
              <a:t>Curved Segment</a:t>
            </a:r>
            <a:r>
              <a:rPr lang="en-US" dirty="0"/>
              <a:t>. Click the bottom right corner of the triangle and then move the curve adjustment handle to create a consistent curve.</a:t>
            </a:r>
          </a:p>
          <a:p>
            <a:pPr marL="230955" indent="-230955" defTabSz="923818">
              <a:buFont typeface="+mj-lt"/>
              <a:buAutoNum type="arabicPeriod"/>
              <a:defRPr/>
            </a:pPr>
            <a:r>
              <a:rPr lang="en-US" dirty="0"/>
              <a:t>Also on the </a:t>
            </a:r>
            <a:r>
              <a:rPr lang="en-US" b="1" dirty="0"/>
              <a:t>Format</a:t>
            </a:r>
            <a:r>
              <a:rPr lang="en-US" dirty="0"/>
              <a:t> tab, in the </a:t>
            </a:r>
            <a:r>
              <a:rPr lang="en-US" b="1" dirty="0"/>
              <a:t>Shape Styles </a:t>
            </a:r>
            <a:r>
              <a:rPr lang="en-US" dirty="0"/>
              <a:t>group, click </a:t>
            </a:r>
            <a:r>
              <a:rPr lang="en-US" b="1" dirty="0"/>
              <a:t>Shape Fill</a:t>
            </a:r>
            <a:r>
              <a:rPr lang="en-US" dirty="0"/>
              <a:t>, and then under </a:t>
            </a:r>
            <a:r>
              <a:rPr lang="en-US" b="1" dirty="0"/>
              <a:t>Theme Colors </a:t>
            </a:r>
            <a:r>
              <a:rPr lang="en-US" dirty="0"/>
              <a:t>click </a:t>
            </a:r>
            <a:r>
              <a:rPr lang="en-US" b="1" dirty="0"/>
              <a:t>White, Background 1 </a:t>
            </a:r>
            <a:r>
              <a:rPr lang="en-US" dirty="0"/>
              <a:t>(first row, first option from the left).</a:t>
            </a:r>
          </a:p>
          <a:p>
            <a:pPr marL="230955" indent="-230955" defTabSz="923818">
              <a:buFont typeface="+mj-lt"/>
              <a:buAutoNum type="arabicPeriod"/>
              <a:defRPr/>
            </a:pPr>
            <a:r>
              <a:rPr lang="en-US" dirty="0"/>
              <a:t>Also on the </a:t>
            </a:r>
            <a:r>
              <a:rPr lang="en-US" b="1" dirty="0"/>
              <a:t>Format</a:t>
            </a:r>
            <a:r>
              <a:rPr lang="en-US" dirty="0"/>
              <a:t> tab, in the </a:t>
            </a:r>
            <a:r>
              <a:rPr lang="en-US" b="1" dirty="0"/>
              <a:t>Shape Styles </a:t>
            </a:r>
            <a:r>
              <a:rPr lang="en-US" dirty="0"/>
              <a:t>group,  click </a:t>
            </a:r>
            <a:r>
              <a:rPr lang="en-US" b="1" dirty="0"/>
              <a:t>Shape Outline</a:t>
            </a:r>
            <a:r>
              <a:rPr lang="en-US" dirty="0"/>
              <a:t>, and then click </a:t>
            </a:r>
            <a:r>
              <a:rPr lang="en-US" b="1" dirty="0"/>
              <a:t>No Outline</a:t>
            </a:r>
            <a:r>
              <a:rPr lang="en-US" dirty="0"/>
              <a:t>.</a:t>
            </a:r>
          </a:p>
          <a:p>
            <a:endParaRPr lang="en-US" dirty="0"/>
          </a:p>
          <a:p>
            <a:endParaRPr lang="en-US" dirty="0"/>
          </a:p>
          <a:p>
            <a:r>
              <a:rPr lang="en-US" dirty="0"/>
              <a:t>To reproduce the background effects on this slide, do the following:</a:t>
            </a:r>
          </a:p>
          <a:p>
            <a:pPr marL="230955" indent="-230955">
              <a:buFont typeface="+mj-lt"/>
              <a:buAutoNum type="arabicPeriod"/>
            </a:pPr>
            <a:r>
              <a:rPr lang="en-US" dirty="0"/>
              <a:t>On the </a:t>
            </a:r>
            <a:r>
              <a:rPr lang="en-US" b="1" dirty="0"/>
              <a:t>Design</a:t>
            </a:r>
            <a:r>
              <a:rPr lang="en-US" dirty="0"/>
              <a:t> tab, in the </a:t>
            </a:r>
            <a:r>
              <a:rPr lang="en-US" b="1" dirty="0"/>
              <a:t>Background</a:t>
            </a:r>
            <a:r>
              <a:rPr lang="en-US" dirty="0"/>
              <a:t> group, click </a:t>
            </a:r>
            <a:r>
              <a:rPr lang="en-US" b="1" dirty="0"/>
              <a:t>Background Styles</a:t>
            </a:r>
            <a:r>
              <a:rPr lang="en-US" dirty="0"/>
              <a:t>, and then click </a:t>
            </a:r>
            <a:r>
              <a:rPr lang="en-US" b="1" dirty="0"/>
              <a:t>Format Background</a:t>
            </a:r>
            <a:r>
              <a:rPr lang="en-US" dirty="0"/>
              <a:t>. In the </a:t>
            </a:r>
            <a:r>
              <a:rPr lang="en-US" b="1" dirty="0"/>
              <a:t>Format Background </a:t>
            </a:r>
            <a:r>
              <a:rPr lang="en-US" dirty="0"/>
              <a:t>dialog box, click </a:t>
            </a:r>
            <a:r>
              <a:rPr lang="en-US" b="1" dirty="0"/>
              <a:t>Fill</a:t>
            </a:r>
            <a:r>
              <a:rPr lang="en-US" dirty="0"/>
              <a:t> in the left pane, select </a:t>
            </a:r>
            <a:r>
              <a:rPr lang="en-US" b="1" dirty="0"/>
              <a:t>Gradient fill</a:t>
            </a:r>
            <a:r>
              <a:rPr lang="en-US" dirty="0"/>
              <a:t> in the </a:t>
            </a:r>
            <a:r>
              <a:rPr lang="en-US" b="1" dirty="0"/>
              <a:t>Fill</a:t>
            </a:r>
            <a:r>
              <a:rPr lang="en-US" dirty="0"/>
              <a:t> pane, and then do the following:</a:t>
            </a:r>
          </a:p>
          <a:p>
            <a:pPr marL="692864" lvl="1" indent="-230955">
              <a:buFont typeface="Arial" pitchFamily="34" charset="0"/>
              <a:buChar char="•"/>
            </a:pPr>
            <a:r>
              <a:rPr lang="en-US" dirty="0"/>
              <a:t>In the </a:t>
            </a:r>
            <a:r>
              <a:rPr lang="en-US" b="1" dirty="0"/>
              <a:t>Type</a:t>
            </a:r>
            <a:r>
              <a:rPr lang="en-US" dirty="0"/>
              <a:t> list, select </a:t>
            </a:r>
            <a:r>
              <a:rPr lang="en-US" b="1" dirty="0"/>
              <a:t>Linear</a:t>
            </a:r>
            <a:r>
              <a:rPr lang="en-US" dirty="0"/>
              <a:t>.</a:t>
            </a:r>
          </a:p>
          <a:p>
            <a:pPr marL="692864" lvl="1" indent="-230955">
              <a:buFont typeface="Arial" pitchFamily="34" charset="0"/>
              <a:buChar char="•"/>
            </a:pPr>
            <a:r>
              <a:rPr lang="en-US" dirty="0"/>
              <a:t>In the </a:t>
            </a:r>
            <a:r>
              <a:rPr lang="en-US" b="1" dirty="0"/>
              <a:t>Angle</a:t>
            </a:r>
            <a:r>
              <a:rPr lang="en-US" dirty="0"/>
              <a:t> box, enter </a:t>
            </a:r>
            <a:r>
              <a:rPr lang="en-US" b="1" dirty="0"/>
              <a:t>225</a:t>
            </a:r>
            <a:r>
              <a:rPr lang="en-US" dirty="0"/>
              <a:t>.</a:t>
            </a:r>
          </a:p>
          <a:p>
            <a:pPr marL="692864" lvl="1" indent="-230955">
              <a:buFont typeface="Arial" pitchFamily="34" charset="0"/>
              <a:buChar char="•"/>
            </a:pPr>
            <a:r>
              <a:rPr lang="en-US" dirty="0"/>
              <a:t>Under </a:t>
            </a:r>
            <a:r>
              <a:rPr lang="en-US" b="1" dirty="0"/>
              <a:t>Gradient stops</a:t>
            </a:r>
            <a:r>
              <a:rPr lang="en-US" dirty="0"/>
              <a:t>, click </a:t>
            </a:r>
            <a:r>
              <a:rPr lang="en-US" b="1" dirty="0"/>
              <a:t>Add gradient stops</a:t>
            </a:r>
            <a:r>
              <a:rPr lang="en-US" dirty="0"/>
              <a:t> or </a:t>
            </a:r>
            <a:r>
              <a:rPr lang="en-US" b="1" dirty="0"/>
              <a:t>Remove gradient stops</a:t>
            </a:r>
            <a:r>
              <a:rPr lang="en-US" dirty="0"/>
              <a:t> until two stops appear in the slider.</a:t>
            </a:r>
          </a:p>
          <a:p>
            <a:pPr marL="230955" indent="-230955">
              <a:buFont typeface="+mj-lt"/>
              <a:buAutoNum type="arabicPeriod"/>
            </a:pPr>
            <a:r>
              <a:rPr lang="en-US" dirty="0"/>
              <a:t>Also under </a:t>
            </a:r>
            <a:r>
              <a:rPr lang="en-US" b="1" dirty="0"/>
              <a:t>Gradient stops</a:t>
            </a:r>
            <a:r>
              <a:rPr lang="en-US" dirty="0"/>
              <a:t>, customize the gradient stops as follows:</a:t>
            </a:r>
          </a:p>
          <a:p>
            <a:pPr marL="692864" lvl="1" indent="-230955">
              <a:buFont typeface="Arial" pitchFamily="34" charset="0"/>
              <a:buChar char="•"/>
            </a:pPr>
            <a:r>
              <a:rPr lang="en-US" dirty="0"/>
              <a:t>Select the first stop in the slider, and then do the following: </a:t>
            </a:r>
          </a:p>
          <a:p>
            <a:pPr marL="1154773" lvl="2" indent="-230955">
              <a:buFont typeface="Arial" pitchFamily="34" charset="0"/>
              <a:buChar char="•"/>
            </a:pPr>
            <a:r>
              <a:rPr lang="en-US" dirty="0"/>
              <a:t>In the </a:t>
            </a:r>
            <a:r>
              <a:rPr lang="en-US" b="1" dirty="0"/>
              <a:t>Position </a:t>
            </a:r>
            <a:r>
              <a:rPr lang="en-US" dirty="0"/>
              <a:t>box, enter </a:t>
            </a:r>
            <a:r>
              <a:rPr lang="en-US" b="1" dirty="0"/>
              <a:t>0%</a:t>
            </a:r>
            <a:r>
              <a:rPr lang="en-US" dirty="0"/>
              <a:t>.</a:t>
            </a:r>
          </a:p>
          <a:p>
            <a:pPr marL="1154773" lvl="2" indent="-230955">
              <a:buFont typeface="Arial" pitchFamily="34" charset="0"/>
              <a:buChar char="•"/>
            </a:pPr>
            <a:r>
              <a:rPr lang="en-US" dirty="0"/>
              <a:t>Click the button next to </a:t>
            </a:r>
            <a:r>
              <a:rPr lang="en-US" b="1" dirty="0"/>
              <a:t>Color</a:t>
            </a:r>
            <a:r>
              <a:rPr lang="en-US" dirty="0"/>
              <a:t>, and then under </a:t>
            </a:r>
            <a:r>
              <a:rPr lang="en-US" b="1" dirty="0"/>
              <a:t>Theme Colors</a:t>
            </a:r>
            <a:r>
              <a:rPr lang="en-US" dirty="0"/>
              <a:t> click </a:t>
            </a:r>
            <a:r>
              <a:rPr lang="en-US" b="1" dirty="0"/>
              <a:t>White, Background 1 </a:t>
            </a:r>
            <a:r>
              <a:rPr lang="en-US" dirty="0"/>
              <a:t>(first row, first option from the left).</a:t>
            </a:r>
          </a:p>
          <a:p>
            <a:pPr marL="1154773" lvl="2" indent="-230955">
              <a:buFont typeface="Arial" pitchFamily="34" charset="0"/>
              <a:buChar char="•"/>
            </a:pPr>
            <a:r>
              <a:rPr lang="en-US" dirty="0"/>
              <a:t>In the </a:t>
            </a:r>
            <a:r>
              <a:rPr lang="en-US" b="1" dirty="0"/>
              <a:t>Transparency</a:t>
            </a:r>
            <a:r>
              <a:rPr lang="en-US" dirty="0"/>
              <a:t> box, enter 0%. </a:t>
            </a:r>
          </a:p>
          <a:p>
            <a:pPr marL="692864" lvl="1" indent="-230955">
              <a:buFont typeface="Arial" pitchFamily="34" charset="0"/>
              <a:buChar char="•"/>
            </a:pPr>
            <a:r>
              <a:rPr lang="en-US" dirty="0"/>
              <a:t>Select the first stop in the slider, and then do the following: </a:t>
            </a:r>
          </a:p>
          <a:p>
            <a:pPr marL="1154773" lvl="2" indent="-230955">
              <a:buFont typeface="Arial" pitchFamily="34" charset="0"/>
              <a:buChar char="•"/>
            </a:pPr>
            <a:r>
              <a:rPr lang="en-US" dirty="0"/>
              <a:t>In the </a:t>
            </a:r>
            <a:r>
              <a:rPr lang="en-US" b="1" dirty="0"/>
              <a:t>Position </a:t>
            </a:r>
            <a:r>
              <a:rPr lang="en-US" dirty="0"/>
              <a:t>box, enter </a:t>
            </a:r>
            <a:r>
              <a:rPr lang="en-US" b="1" dirty="0"/>
              <a:t>100%</a:t>
            </a:r>
            <a:r>
              <a:rPr lang="en-US" dirty="0"/>
              <a:t>.</a:t>
            </a:r>
          </a:p>
          <a:p>
            <a:pPr marL="1154773" lvl="2" indent="-230955">
              <a:buFont typeface="Arial" pitchFamily="34" charset="0"/>
              <a:buChar char="•"/>
            </a:pPr>
            <a:r>
              <a:rPr lang="en-US" dirty="0"/>
              <a:t>Click the button next to </a:t>
            </a:r>
            <a:r>
              <a:rPr lang="en-US" b="1" dirty="0"/>
              <a:t>Color</a:t>
            </a:r>
            <a:r>
              <a:rPr lang="en-US" dirty="0"/>
              <a:t>, click </a:t>
            </a:r>
            <a:r>
              <a:rPr lang="en-US" b="1" dirty="0"/>
              <a:t>More Colors</a:t>
            </a:r>
            <a:r>
              <a:rPr lang="en-US" dirty="0"/>
              <a:t>, and then in the </a:t>
            </a:r>
            <a:r>
              <a:rPr lang="en-US" b="1" dirty="0"/>
              <a:t>Colors</a:t>
            </a:r>
            <a:r>
              <a:rPr lang="en-US" dirty="0"/>
              <a:t> dialog box, on the </a:t>
            </a:r>
            <a:r>
              <a:rPr lang="en-US" b="1" dirty="0"/>
              <a:t>Custom</a:t>
            </a:r>
            <a:r>
              <a:rPr lang="en-US" dirty="0"/>
              <a:t> tab, enter values for Red:</a:t>
            </a:r>
            <a:r>
              <a:rPr lang="en-US" b="1" dirty="0"/>
              <a:t> 230</a:t>
            </a:r>
            <a:r>
              <a:rPr lang="en-US" dirty="0"/>
              <a:t>, Green: </a:t>
            </a:r>
            <a:r>
              <a:rPr lang="en-US" b="1" dirty="0"/>
              <a:t>230</a:t>
            </a:r>
            <a:r>
              <a:rPr lang="en-US" dirty="0"/>
              <a:t>, Blue: </a:t>
            </a:r>
            <a:r>
              <a:rPr lang="en-US" b="1" dirty="0"/>
              <a:t>230</a:t>
            </a:r>
            <a:r>
              <a:rPr lang="en-US" dirty="0"/>
              <a:t>.</a:t>
            </a:r>
          </a:p>
          <a:p>
            <a:endParaRPr lang="en-US" dirty="0"/>
          </a:p>
          <a:p>
            <a:endParaRPr lang="en-US" dirty="0"/>
          </a:p>
          <a:p>
            <a:r>
              <a:rPr lang="en-US" dirty="0"/>
              <a:t>To reproduce the picture and text effects on this slide, do the following:</a:t>
            </a:r>
          </a:p>
          <a:p>
            <a:pPr marL="230955" indent="-230955" defTabSz="923818">
              <a:buFont typeface="+mj-lt"/>
              <a:buAutoNum type="arabicPeriod"/>
              <a:defRPr/>
            </a:pPr>
            <a:r>
              <a:rPr lang="en-US" dirty="0"/>
              <a:t>On the </a:t>
            </a:r>
            <a:r>
              <a:rPr lang="en-US" b="1" dirty="0"/>
              <a:t>Insert</a:t>
            </a:r>
            <a:r>
              <a:rPr lang="en-US" dirty="0"/>
              <a:t> tab, in the </a:t>
            </a:r>
            <a:r>
              <a:rPr lang="en-US" b="1" dirty="0"/>
              <a:t>Images </a:t>
            </a:r>
            <a:r>
              <a:rPr lang="en-US" dirty="0"/>
              <a:t>group, click </a:t>
            </a:r>
            <a:r>
              <a:rPr lang="en-US" b="1" dirty="0"/>
              <a:t>Picture</a:t>
            </a:r>
            <a:r>
              <a:rPr lang="en-US" dirty="0"/>
              <a:t>. In the </a:t>
            </a:r>
            <a:r>
              <a:rPr lang="en-US" b="1" dirty="0"/>
              <a:t>Insert Picture </a:t>
            </a:r>
            <a:r>
              <a:rPr lang="en-US" dirty="0"/>
              <a:t>dialog box, select a picture, and then click </a:t>
            </a:r>
            <a:r>
              <a:rPr lang="en-US" b="1" dirty="0"/>
              <a:t>Insert</a:t>
            </a:r>
            <a:r>
              <a:rPr lang="en-US" dirty="0"/>
              <a:t>.</a:t>
            </a:r>
          </a:p>
          <a:p>
            <a:pPr marL="230955" indent="-230955" defTabSz="923818">
              <a:buFont typeface="+mj-lt"/>
              <a:buAutoNum type="arabicPeriod"/>
              <a:defRPr/>
            </a:pPr>
            <a:r>
              <a:rPr lang="en-US" dirty="0"/>
              <a:t>On the slide, select the picture. Under </a:t>
            </a:r>
            <a:r>
              <a:rPr lang="en-US" b="1" dirty="0"/>
              <a:t>Picture Tools</a:t>
            </a:r>
            <a:r>
              <a:rPr lang="en-US" dirty="0"/>
              <a:t>, on the </a:t>
            </a:r>
            <a:r>
              <a:rPr lang="en-US" b="1" dirty="0"/>
              <a:t>Format</a:t>
            </a:r>
            <a:r>
              <a:rPr lang="en-US" dirty="0"/>
              <a:t> tab, in the </a:t>
            </a:r>
            <a:r>
              <a:rPr lang="en-US" b="1" dirty="0"/>
              <a:t>Size </a:t>
            </a:r>
            <a:r>
              <a:rPr lang="en-US" dirty="0"/>
              <a:t>group, click the arrow under Crop, click </a:t>
            </a:r>
            <a:r>
              <a:rPr lang="en-US" b="1" dirty="0"/>
              <a:t>Crop to Shape</a:t>
            </a:r>
            <a:r>
              <a:rPr lang="en-US" dirty="0"/>
              <a:t>, and then under </a:t>
            </a:r>
            <a:r>
              <a:rPr lang="en-US" b="1" dirty="0"/>
              <a:t>Basic Shapes </a:t>
            </a:r>
            <a:r>
              <a:rPr lang="en-US" dirty="0"/>
              <a:t>click </a:t>
            </a:r>
            <a:r>
              <a:rPr lang="en-US" b="1" dirty="0"/>
              <a:t>Oval</a:t>
            </a:r>
            <a:r>
              <a:rPr lang="en-US" dirty="0"/>
              <a:t> (first option from the left).</a:t>
            </a:r>
          </a:p>
          <a:p>
            <a:pPr marL="230955" indent="-230955" defTabSz="923818">
              <a:buFont typeface="+mj-lt"/>
              <a:buAutoNum type="arabicPeriod"/>
              <a:defRPr/>
            </a:pPr>
            <a:r>
              <a:rPr lang="en-US" dirty="0"/>
              <a:t>With the picture still selected, under </a:t>
            </a:r>
            <a:r>
              <a:rPr lang="en-US" b="1" dirty="0"/>
              <a:t>Picture</a:t>
            </a:r>
            <a:r>
              <a:rPr lang="en-US" dirty="0"/>
              <a:t> </a:t>
            </a:r>
            <a:r>
              <a:rPr lang="en-US" b="1" dirty="0"/>
              <a:t>Tools</a:t>
            </a:r>
            <a:r>
              <a:rPr lang="en-US" dirty="0"/>
              <a:t>, on the </a:t>
            </a:r>
            <a:r>
              <a:rPr lang="en-US" b="1" dirty="0"/>
              <a:t>Format</a:t>
            </a:r>
            <a:r>
              <a:rPr lang="en-US" dirty="0"/>
              <a:t> tab, in the </a:t>
            </a:r>
            <a:r>
              <a:rPr lang="en-US" b="1" dirty="0"/>
              <a:t>Size</a:t>
            </a:r>
            <a:r>
              <a:rPr lang="en-US" dirty="0"/>
              <a:t> group, click the </a:t>
            </a:r>
            <a:r>
              <a:rPr lang="en-US" b="1" dirty="0"/>
              <a:t>Size and Position</a:t>
            </a:r>
            <a:r>
              <a:rPr lang="en-US" dirty="0"/>
              <a:t> dialog box launcher. In the </a:t>
            </a:r>
            <a:r>
              <a:rPr lang="en-US" b="1" dirty="0"/>
              <a:t>Format Picture </a:t>
            </a:r>
            <a:r>
              <a:rPr lang="en-US" dirty="0"/>
              <a:t>dialog box, resize or crop the image so that the height is set to </a:t>
            </a:r>
            <a:r>
              <a:rPr lang="en-US" b="1" dirty="0"/>
              <a:t>1.2”</a:t>
            </a:r>
            <a:r>
              <a:rPr lang="en-US" dirty="0"/>
              <a:t> and the width</a:t>
            </a:r>
            <a:r>
              <a:rPr lang="en-US" b="1" dirty="0"/>
              <a:t> </a:t>
            </a:r>
            <a:r>
              <a:rPr lang="en-US" dirty="0"/>
              <a:t>is set to </a:t>
            </a:r>
            <a:r>
              <a:rPr lang="en-US" b="1" dirty="0"/>
              <a:t>1.2”</a:t>
            </a:r>
            <a:r>
              <a:rPr lang="en-US" dirty="0"/>
              <a:t>. To crop the picture, click </a:t>
            </a:r>
            <a:r>
              <a:rPr lang="en-US" b="1" dirty="0"/>
              <a:t>Crop</a:t>
            </a:r>
            <a:r>
              <a:rPr lang="en-US" dirty="0"/>
              <a:t> in the left pane, and in the right pane, under </a:t>
            </a:r>
            <a:r>
              <a:rPr lang="en-US" b="1" dirty="0"/>
              <a:t>Crop position</a:t>
            </a:r>
            <a:r>
              <a:rPr lang="en-US" dirty="0"/>
              <a:t>, enter values into the </a:t>
            </a:r>
            <a:r>
              <a:rPr lang="en-US" b="1" dirty="0"/>
              <a:t>Height</a:t>
            </a:r>
            <a:r>
              <a:rPr lang="en-US" dirty="0"/>
              <a:t>, </a:t>
            </a:r>
            <a:r>
              <a:rPr lang="en-US" b="1" dirty="0"/>
              <a:t>Width</a:t>
            </a:r>
            <a:r>
              <a:rPr lang="en-US" dirty="0"/>
              <a:t>, </a:t>
            </a:r>
            <a:r>
              <a:rPr lang="en-US" b="1" dirty="0"/>
              <a:t>Left</a:t>
            </a:r>
            <a:r>
              <a:rPr lang="en-US" dirty="0"/>
              <a:t>, and </a:t>
            </a:r>
            <a:r>
              <a:rPr lang="en-US" b="1" dirty="0"/>
              <a:t>Top</a:t>
            </a:r>
            <a:r>
              <a:rPr lang="en-US" dirty="0"/>
              <a:t> boxes. To resize the picture, click </a:t>
            </a:r>
            <a:r>
              <a:rPr lang="en-US" b="1" dirty="0"/>
              <a:t>Size</a:t>
            </a:r>
            <a:r>
              <a:rPr lang="en-US" dirty="0"/>
              <a:t> in the left pane, and in the right pane, under </a:t>
            </a:r>
            <a:r>
              <a:rPr lang="en-US" b="1" dirty="0"/>
              <a:t>Size and rotate</a:t>
            </a:r>
            <a:r>
              <a:rPr lang="en-US" dirty="0"/>
              <a:t>, enter values into the </a:t>
            </a:r>
            <a:r>
              <a:rPr lang="en-US" b="1" dirty="0"/>
              <a:t>Height</a:t>
            </a:r>
            <a:r>
              <a:rPr lang="en-US" dirty="0"/>
              <a:t> and </a:t>
            </a:r>
            <a:r>
              <a:rPr lang="en-US" b="1" dirty="0"/>
              <a:t>Width</a:t>
            </a:r>
            <a:r>
              <a:rPr lang="en-US" dirty="0"/>
              <a:t> boxes.</a:t>
            </a:r>
          </a:p>
          <a:p>
            <a:pPr marL="230955" indent="-230955" defTabSz="923818">
              <a:buFont typeface="+mj-lt"/>
              <a:buAutoNum type="arabicPeriod"/>
              <a:defRPr/>
            </a:pPr>
            <a:r>
              <a:rPr lang="en-US" dirty="0"/>
              <a:t>Also in the </a:t>
            </a:r>
            <a:r>
              <a:rPr lang="en-US" b="1" dirty="0"/>
              <a:t>Format Picture </a:t>
            </a:r>
            <a:r>
              <a:rPr lang="en-US" dirty="0"/>
              <a:t>dialog box, click </a:t>
            </a:r>
            <a:r>
              <a:rPr lang="en-US" b="1" dirty="0"/>
              <a:t>3-D Format </a:t>
            </a:r>
            <a:r>
              <a:rPr lang="en-US" dirty="0"/>
              <a:t>in the left pane, and then, in the </a:t>
            </a:r>
            <a:r>
              <a:rPr lang="en-US" b="1" dirty="0"/>
              <a:t>3-D Format </a:t>
            </a:r>
            <a:r>
              <a:rPr lang="en-US" dirty="0"/>
              <a:t>pane, do the following:</a:t>
            </a:r>
          </a:p>
          <a:p>
            <a:pPr marL="692864" lvl="1" indent="-230955" defTabSz="923818">
              <a:buFont typeface="+mj-lt"/>
              <a:buAutoNum type="arabicPeriod"/>
              <a:defRPr/>
            </a:pPr>
            <a:r>
              <a:rPr lang="en-US" dirty="0"/>
              <a:t>Under </a:t>
            </a:r>
            <a:r>
              <a:rPr lang="en-US" b="1" dirty="0"/>
              <a:t>Bevel</a:t>
            </a:r>
            <a:r>
              <a:rPr lang="en-US" dirty="0"/>
              <a:t>, click the button next to </a:t>
            </a:r>
            <a:r>
              <a:rPr lang="en-US" b="1" dirty="0"/>
              <a:t>Top</a:t>
            </a:r>
            <a:r>
              <a:rPr lang="en-US" dirty="0"/>
              <a:t> and click </a:t>
            </a:r>
            <a:r>
              <a:rPr lang="en-US" b="1" dirty="0"/>
              <a:t>Circle</a:t>
            </a:r>
            <a:r>
              <a:rPr lang="en-US" dirty="0"/>
              <a:t> (first row, first option from the left).</a:t>
            </a:r>
          </a:p>
          <a:p>
            <a:pPr marL="692864" lvl="1" indent="-230955" defTabSz="923818">
              <a:buFont typeface="+mj-lt"/>
              <a:buAutoNum type="arabicPeriod"/>
              <a:defRPr/>
            </a:pPr>
            <a:r>
              <a:rPr lang="en-US" dirty="0"/>
              <a:t>Under </a:t>
            </a:r>
            <a:r>
              <a:rPr lang="en-US" b="1" dirty="0"/>
              <a:t>Surface</a:t>
            </a:r>
            <a:r>
              <a:rPr lang="en-US" dirty="0"/>
              <a:t>, click the button next to </a:t>
            </a:r>
            <a:r>
              <a:rPr lang="en-US" b="1" dirty="0"/>
              <a:t>Material</a:t>
            </a:r>
            <a:r>
              <a:rPr lang="en-US" dirty="0"/>
              <a:t>, and then under </a:t>
            </a:r>
            <a:r>
              <a:rPr lang="en-US" b="1" dirty="0"/>
              <a:t>Standard</a:t>
            </a:r>
            <a:r>
              <a:rPr lang="en-US" dirty="0"/>
              <a:t> click </a:t>
            </a:r>
            <a:r>
              <a:rPr lang="en-US" b="1" dirty="0"/>
              <a:t>Metal</a:t>
            </a:r>
            <a:r>
              <a:rPr lang="en-US" dirty="0"/>
              <a:t> (fourth option from the left). </a:t>
            </a:r>
          </a:p>
          <a:p>
            <a:pPr marL="692864" lvl="1" indent="-230955" defTabSz="923818">
              <a:buFont typeface="+mj-lt"/>
              <a:buAutoNum type="arabicPeriod"/>
              <a:defRPr/>
            </a:pPr>
            <a:r>
              <a:rPr lang="en-US" dirty="0"/>
              <a:t>Click the button next to </a:t>
            </a:r>
            <a:r>
              <a:rPr lang="en-US" b="1" dirty="0"/>
              <a:t>Lighting</a:t>
            </a:r>
            <a:r>
              <a:rPr lang="en-US" dirty="0"/>
              <a:t>, and then under </a:t>
            </a:r>
            <a:r>
              <a:rPr lang="en-US" b="1" dirty="0"/>
              <a:t>Neutral</a:t>
            </a:r>
            <a:r>
              <a:rPr lang="en-US" dirty="0"/>
              <a:t> click </a:t>
            </a:r>
            <a:r>
              <a:rPr lang="en-US" b="1" dirty="0"/>
              <a:t>Contrasting</a:t>
            </a:r>
            <a:r>
              <a:rPr lang="en-US" dirty="0"/>
              <a:t> (second row, second option from the left). </a:t>
            </a:r>
          </a:p>
          <a:p>
            <a:pPr marL="692864" lvl="1" indent="-230955" defTabSz="923818">
              <a:buFont typeface="+mj-lt"/>
              <a:buAutoNum type="arabicPeriod"/>
              <a:defRPr/>
            </a:pPr>
            <a:r>
              <a:rPr lang="en-US" dirty="0"/>
              <a:t>In the </a:t>
            </a:r>
            <a:r>
              <a:rPr lang="en-US" b="1" dirty="0"/>
              <a:t>Angle</a:t>
            </a:r>
            <a:r>
              <a:rPr lang="en-US" dirty="0"/>
              <a:t> box, enter </a:t>
            </a:r>
            <a:r>
              <a:rPr lang="en-US" b="1" dirty="0"/>
              <a:t>25</a:t>
            </a:r>
            <a:r>
              <a:rPr lang="en-US" b="1" dirty="0">
                <a:ea typeface="Verdana"/>
                <a:cs typeface="Verdana"/>
              </a:rPr>
              <a:t>°</a:t>
            </a:r>
            <a:r>
              <a:rPr lang="en-US" dirty="0">
                <a:ea typeface="Verdana"/>
                <a:cs typeface="Verdana"/>
              </a:rPr>
              <a:t>.</a:t>
            </a:r>
            <a:endParaRPr lang="en-US" dirty="0"/>
          </a:p>
          <a:p>
            <a:pPr marL="692864" lvl="1" indent="-230955" defTabSz="923818">
              <a:buFont typeface="+mj-lt"/>
              <a:buAutoNum type="arabicPeriod"/>
              <a:defRPr/>
            </a:pPr>
            <a:endParaRPr lang="en-US" dirty="0"/>
          </a:p>
          <a:p>
            <a:pPr marL="230955" indent="-230955" defTabSz="923818">
              <a:buFont typeface="+mj-lt"/>
              <a:buAutoNum type="arabicPeriod"/>
              <a:defRPr/>
            </a:pPr>
            <a:r>
              <a:rPr lang="en-US" dirty="0"/>
              <a:t>Also in the </a:t>
            </a:r>
            <a:r>
              <a:rPr lang="en-US" b="1" dirty="0"/>
              <a:t>Format Picture </a:t>
            </a:r>
            <a:r>
              <a:rPr lang="en-US" dirty="0"/>
              <a:t>dialog box, click </a:t>
            </a:r>
            <a:r>
              <a:rPr lang="en-US" b="1" dirty="0"/>
              <a:t>Shadow </a:t>
            </a:r>
            <a:r>
              <a:rPr lang="en-US" dirty="0"/>
              <a:t>in the left pane. In the </a:t>
            </a:r>
            <a:r>
              <a:rPr lang="en-US" b="1" dirty="0"/>
              <a:t>Shadow</a:t>
            </a:r>
            <a:r>
              <a:rPr lang="en-US" dirty="0"/>
              <a:t> pane, click the button next to </a:t>
            </a:r>
            <a:r>
              <a:rPr lang="en-US" b="1" dirty="0"/>
              <a:t>Presets</a:t>
            </a:r>
            <a:r>
              <a:rPr lang="en-US" dirty="0"/>
              <a:t>, under </a:t>
            </a:r>
            <a:r>
              <a:rPr lang="en-US" b="1" dirty="0"/>
              <a:t>Outer</a:t>
            </a:r>
            <a:r>
              <a:rPr lang="en-US" dirty="0"/>
              <a:t> click </a:t>
            </a:r>
            <a:r>
              <a:rPr lang="en-US" b="1" dirty="0"/>
              <a:t>Offset Diagonal Bottom Left </a:t>
            </a:r>
            <a:r>
              <a:rPr lang="en-US" dirty="0"/>
              <a:t>(first row, third option from the left), and then do the following:</a:t>
            </a:r>
          </a:p>
          <a:p>
            <a:pPr marL="692864" lvl="1" indent="-230955">
              <a:buFont typeface="Arial" pitchFamily="34" charset="0"/>
              <a:buChar char="•"/>
            </a:pPr>
            <a:r>
              <a:rPr lang="en-US" dirty="0"/>
              <a:t>In the </a:t>
            </a:r>
            <a:r>
              <a:rPr lang="en-US" b="1" dirty="0"/>
              <a:t>Transparency</a:t>
            </a:r>
            <a:r>
              <a:rPr lang="en-US" dirty="0"/>
              <a:t> box, enter </a:t>
            </a:r>
            <a:r>
              <a:rPr lang="en-US" b="1" dirty="0"/>
              <a:t>77%</a:t>
            </a:r>
            <a:r>
              <a:rPr lang="en-US" dirty="0"/>
              <a:t>.</a:t>
            </a:r>
          </a:p>
          <a:p>
            <a:pPr marL="692864" lvl="1" indent="-230955" defTabSz="923818">
              <a:buFont typeface="Arial" pitchFamily="34" charset="0"/>
              <a:buChar char="•"/>
              <a:defRPr/>
            </a:pPr>
            <a:r>
              <a:rPr lang="en-US" dirty="0"/>
              <a:t>In the </a:t>
            </a:r>
            <a:r>
              <a:rPr lang="en-US" b="1" dirty="0"/>
              <a:t>Size</a:t>
            </a:r>
            <a:r>
              <a:rPr lang="en-US" dirty="0"/>
              <a:t> box, enter </a:t>
            </a:r>
            <a:r>
              <a:rPr lang="en-US" b="1" dirty="0"/>
              <a:t>100%</a:t>
            </a:r>
            <a:r>
              <a:rPr lang="en-US" dirty="0"/>
              <a:t>. </a:t>
            </a:r>
          </a:p>
          <a:p>
            <a:pPr marL="692864" lvl="1" indent="-230955" defTabSz="923818">
              <a:buFont typeface="Arial" pitchFamily="34" charset="0"/>
              <a:buChar char="•"/>
              <a:defRPr/>
            </a:pPr>
            <a:r>
              <a:rPr lang="en-US" dirty="0"/>
              <a:t>In the </a:t>
            </a:r>
            <a:r>
              <a:rPr lang="en-US" b="1" dirty="0"/>
              <a:t>Blur</a:t>
            </a:r>
            <a:r>
              <a:rPr lang="en-US" dirty="0"/>
              <a:t> box, enter </a:t>
            </a:r>
            <a:r>
              <a:rPr lang="en-US" b="1" dirty="0"/>
              <a:t>10 pt</a:t>
            </a:r>
            <a:r>
              <a:rPr lang="en-US" dirty="0"/>
              <a:t>.</a:t>
            </a:r>
          </a:p>
          <a:p>
            <a:pPr marL="692864" lvl="1" indent="-230955" defTabSz="923818">
              <a:buFont typeface="Arial" pitchFamily="34" charset="0"/>
              <a:buChar char="•"/>
              <a:defRPr/>
            </a:pPr>
            <a:r>
              <a:rPr lang="en-US" dirty="0"/>
              <a:t>In the </a:t>
            </a:r>
            <a:r>
              <a:rPr lang="en-US" b="1" dirty="0"/>
              <a:t>Angle</a:t>
            </a:r>
            <a:r>
              <a:rPr lang="en-US" dirty="0"/>
              <a:t> box, enter </a:t>
            </a:r>
            <a:r>
              <a:rPr lang="en-US" b="1" dirty="0"/>
              <a:t>141</a:t>
            </a:r>
            <a:r>
              <a:rPr lang="en-US" b="1" dirty="0">
                <a:ea typeface="Verdana"/>
                <a:cs typeface="Verdana"/>
              </a:rPr>
              <a:t>°</a:t>
            </a:r>
            <a:r>
              <a:rPr lang="en-US" dirty="0"/>
              <a:t>.</a:t>
            </a:r>
          </a:p>
          <a:p>
            <a:pPr marL="692864" lvl="1" indent="-230955" defTabSz="923818">
              <a:buFont typeface="Arial" pitchFamily="34" charset="0"/>
              <a:buChar char="•"/>
              <a:defRPr/>
            </a:pPr>
            <a:r>
              <a:rPr lang="en-US" dirty="0"/>
              <a:t>In the </a:t>
            </a:r>
            <a:r>
              <a:rPr lang="en-US" b="1" dirty="0"/>
              <a:t>Distance</a:t>
            </a:r>
            <a:r>
              <a:rPr lang="en-US" dirty="0"/>
              <a:t> box, enter </a:t>
            </a:r>
            <a:r>
              <a:rPr lang="en-US" b="1" dirty="0"/>
              <a:t>10 pt</a:t>
            </a:r>
            <a:r>
              <a:rPr lang="en-US" dirty="0"/>
              <a:t>.</a:t>
            </a:r>
          </a:p>
          <a:p>
            <a:pPr marL="230955" indent="-230955" defTabSz="923818">
              <a:buFont typeface="+mj-lt"/>
              <a:buAutoNum type="arabicPeriod"/>
              <a:defRPr/>
            </a:pPr>
            <a:r>
              <a:rPr lang="en-US" dirty="0"/>
              <a:t>On the slide, drag the picture onto the curve, near the top. </a:t>
            </a:r>
          </a:p>
          <a:p>
            <a:pPr marL="230955" indent="-230955" defTabSz="923818">
              <a:buFont typeface="+mj-lt"/>
              <a:buAutoNum type="arabicPeriod"/>
              <a:defRPr/>
            </a:pPr>
            <a:r>
              <a:rPr lang="en-US" dirty="0"/>
              <a:t>On the </a:t>
            </a:r>
            <a:r>
              <a:rPr lang="en-US" b="1" dirty="0"/>
              <a:t>Insert</a:t>
            </a:r>
            <a:r>
              <a:rPr lang="en-US" dirty="0"/>
              <a:t> tab, in the </a:t>
            </a:r>
            <a:r>
              <a:rPr lang="en-US" b="1" dirty="0"/>
              <a:t>Text</a:t>
            </a:r>
            <a:r>
              <a:rPr lang="en-US" dirty="0"/>
              <a:t> group, click </a:t>
            </a:r>
            <a:r>
              <a:rPr lang="en-US" b="1" dirty="0"/>
              <a:t>Text Box</a:t>
            </a:r>
            <a:r>
              <a:rPr lang="en-US" dirty="0"/>
              <a:t>. On the slide, drag to draw the text box.</a:t>
            </a:r>
          </a:p>
          <a:p>
            <a:pPr marL="230955" indent="-230955" defTabSz="923818">
              <a:buFont typeface="+mj-lt"/>
              <a:buAutoNum type="arabicPeriod"/>
              <a:defRPr/>
            </a:pPr>
            <a:r>
              <a:rPr lang="en-US" dirty="0"/>
              <a:t>Enter text in the text box and select it. On the </a:t>
            </a:r>
            <a:r>
              <a:rPr lang="en-US" b="1" dirty="0"/>
              <a:t>Home</a:t>
            </a:r>
            <a:r>
              <a:rPr lang="en-US" dirty="0"/>
              <a:t> tab, in the </a:t>
            </a:r>
            <a:r>
              <a:rPr lang="en-US" b="1" dirty="0"/>
              <a:t>Font</a:t>
            </a:r>
            <a:r>
              <a:rPr lang="en-US" dirty="0"/>
              <a:t> group, do the following:</a:t>
            </a:r>
          </a:p>
          <a:p>
            <a:pPr marL="692864" lvl="1" indent="-230955" defTabSz="923818">
              <a:buFont typeface="Arial" pitchFamily="34" charset="0"/>
              <a:buChar char="•"/>
              <a:defRPr/>
            </a:pPr>
            <a:r>
              <a:rPr lang="en-US" dirty="0"/>
              <a:t>In the </a:t>
            </a:r>
            <a:r>
              <a:rPr lang="en-US" b="1" dirty="0"/>
              <a:t>Font</a:t>
            </a:r>
            <a:r>
              <a:rPr lang="en-US" dirty="0"/>
              <a:t> list, select </a:t>
            </a:r>
            <a:r>
              <a:rPr lang="en-US" b="1" dirty="0"/>
              <a:t>Corbel</a:t>
            </a:r>
            <a:r>
              <a:rPr lang="en-US" dirty="0"/>
              <a:t>.</a:t>
            </a:r>
          </a:p>
          <a:p>
            <a:pPr marL="692864" lvl="1" indent="-230955" defTabSz="923818">
              <a:buFont typeface="Arial" pitchFamily="34" charset="0"/>
              <a:buChar char="•"/>
              <a:defRPr/>
            </a:pPr>
            <a:r>
              <a:rPr lang="en-US" dirty="0"/>
              <a:t>In the </a:t>
            </a:r>
            <a:r>
              <a:rPr lang="en-US" b="1" dirty="0"/>
              <a:t>Font Size </a:t>
            </a:r>
            <a:r>
              <a:rPr lang="en-US" dirty="0"/>
              <a:t>box, enter </a:t>
            </a:r>
            <a:r>
              <a:rPr lang="en-US" b="1" dirty="0"/>
              <a:t>22</a:t>
            </a:r>
            <a:r>
              <a:rPr lang="en-US" dirty="0"/>
              <a:t>. </a:t>
            </a:r>
          </a:p>
          <a:p>
            <a:pPr marL="692864" lvl="1" indent="-230955" defTabSz="923818">
              <a:buFont typeface="Arial" pitchFamily="34" charset="0"/>
              <a:buChar char="•"/>
              <a:defRPr/>
            </a:pPr>
            <a:r>
              <a:rPr lang="en-US" dirty="0"/>
              <a:t>Click the arrow next to </a:t>
            </a:r>
            <a:r>
              <a:rPr lang="en-US" b="1" dirty="0"/>
              <a:t>Font Color</a:t>
            </a:r>
            <a:r>
              <a:rPr lang="en-US" dirty="0"/>
              <a:t>,</a:t>
            </a:r>
            <a:r>
              <a:rPr lang="en-US" b="1" dirty="0"/>
              <a:t> </a:t>
            </a:r>
            <a:r>
              <a:rPr lang="en-US" dirty="0"/>
              <a:t>and then under </a:t>
            </a:r>
            <a:r>
              <a:rPr lang="en-US" b="1" dirty="0"/>
              <a:t>Theme Colors </a:t>
            </a:r>
            <a:r>
              <a:rPr lang="en-US" dirty="0"/>
              <a:t>click </a:t>
            </a:r>
            <a:r>
              <a:rPr lang="en-US" b="1" dirty="0"/>
              <a:t>White, Background 1, Darker 50% </a:t>
            </a:r>
            <a:r>
              <a:rPr lang="en-US" dirty="0"/>
              <a:t>(sixth row, first option from the left).</a:t>
            </a:r>
          </a:p>
          <a:p>
            <a:pPr marL="230955" indent="-230955" defTabSz="923818">
              <a:buFont typeface="+mj-lt"/>
              <a:buAutoNum type="arabicPeriod"/>
              <a:defRPr/>
            </a:pPr>
            <a:r>
              <a:rPr lang="en-US" dirty="0"/>
              <a:t>On the </a:t>
            </a:r>
            <a:r>
              <a:rPr lang="en-US" b="1" dirty="0"/>
              <a:t>Home</a:t>
            </a:r>
            <a:r>
              <a:rPr lang="en-US" dirty="0"/>
              <a:t> tab, in the </a:t>
            </a:r>
            <a:r>
              <a:rPr lang="en-US" b="1" dirty="0"/>
              <a:t>Paragraph</a:t>
            </a:r>
            <a:r>
              <a:rPr lang="en-US" dirty="0"/>
              <a:t> group, click </a:t>
            </a:r>
            <a:r>
              <a:rPr lang="en-US" b="1" dirty="0"/>
              <a:t>Align Text Left</a:t>
            </a:r>
            <a:r>
              <a:rPr lang="en-US" dirty="0"/>
              <a:t> to align the text left in the text box.</a:t>
            </a:r>
          </a:p>
          <a:p>
            <a:pPr marL="230955" indent="-230955" defTabSz="923818">
              <a:buFont typeface="+mj-lt"/>
              <a:buAutoNum type="arabicPeriod"/>
              <a:defRPr/>
            </a:pPr>
            <a:r>
              <a:rPr lang="en-US" dirty="0"/>
              <a:t>On the slide, drag the text box to the right of the picture. </a:t>
            </a:r>
          </a:p>
          <a:p>
            <a:pPr marL="230955" indent="-230955">
              <a:buFont typeface="+mj-lt"/>
              <a:buAutoNum type="arabicPeriod"/>
            </a:pPr>
            <a:endParaRPr lang="en-US" dirty="0"/>
          </a:p>
          <a:p>
            <a:endParaRPr lang="en-US" dirty="0"/>
          </a:p>
          <a:p>
            <a:r>
              <a:rPr lang="en-US" dirty="0"/>
              <a:t>To reproduce the animation effects on this slide, do the following:</a:t>
            </a:r>
          </a:p>
          <a:p>
            <a:pPr marL="230955" indent="-230955" defTabSz="923818">
              <a:buFont typeface="+mj-lt"/>
              <a:buAutoNum type="arabicPeriod"/>
              <a:defRPr/>
            </a:pPr>
            <a:r>
              <a:rPr lang="en-US" dirty="0"/>
              <a:t>It will help to zoom out in order to view the area off the slide. On the </a:t>
            </a:r>
            <a:r>
              <a:rPr lang="en-US" b="1" dirty="0"/>
              <a:t>View</a:t>
            </a:r>
            <a:r>
              <a:rPr lang="en-US" dirty="0"/>
              <a:t> tab, in the </a:t>
            </a:r>
            <a:r>
              <a:rPr lang="en-US" b="1" dirty="0"/>
              <a:t>Zoom</a:t>
            </a:r>
            <a:r>
              <a:rPr lang="en-US" dirty="0"/>
              <a:t> group, click </a:t>
            </a:r>
            <a:r>
              <a:rPr lang="en-US" b="1" dirty="0"/>
              <a:t>Zoom</a:t>
            </a:r>
            <a:r>
              <a:rPr lang="en-US" dirty="0"/>
              <a:t>. In the </a:t>
            </a:r>
            <a:r>
              <a:rPr lang="en-US" b="1" dirty="0"/>
              <a:t>Zoom </a:t>
            </a:r>
            <a:r>
              <a:rPr lang="en-US" dirty="0"/>
              <a:t>dialog box, select </a:t>
            </a:r>
            <a:r>
              <a:rPr lang="en-US" b="1" dirty="0"/>
              <a:t>65%</a:t>
            </a:r>
            <a:r>
              <a:rPr lang="en-US" dirty="0"/>
              <a:t>.</a:t>
            </a:r>
          </a:p>
          <a:p>
            <a:pPr marL="230955" indent="-230955" defTabSz="923818">
              <a:buFont typeface="+mj-lt"/>
              <a:buAutoNum type="arabicPeriod"/>
              <a:defRPr/>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click </a:t>
            </a:r>
            <a:r>
              <a:rPr lang="en-US" b="1" dirty="0"/>
              <a:t>More Entrance Effects. </a:t>
            </a:r>
            <a:r>
              <a:rPr lang="en-US" dirty="0"/>
              <a:t>In the </a:t>
            </a:r>
            <a:r>
              <a:rPr lang="en-US" b="1" dirty="0"/>
              <a:t>Add Entrance Effect</a:t>
            </a:r>
            <a:r>
              <a:rPr lang="en-US" dirty="0"/>
              <a:t> dialog box, under </a:t>
            </a:r>
            <a:r>
              <a:rPr lang="en-US" b="1" dirty="0"/>
              <a:t>Moderate</a:t>
            </a:r>
            <a:r>
              <a:rPr lang="en-US" dirty="0"/>
              <a:t>, click </a:t>
            </a:r>
            <a:r>
              <a:rPr lang="en-US" b="1" dirty="0"/>
              <a:t>Grow &amp; Turn</a:t>
            </a:r>
            <a:r>
              <a:rPr lang="en-US" dirty="0"/>
              <a:t>, and then click </a:t>
            </a:r>
            <a:r>
              <a:rPr lang="en-US" b="1" dirty="0"/>
              <a:t>OK.</a:t>
            </a:r>
          </a:p>
          <a:p>
            <a:pPr marL="230955" indent="-230955" defTabSz="923818">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With</a:t>
            </a:r>
            <a:r>
              <a:rPr lang="en-US" dirty="0"/>
              <a:t> </a:t>
            </a:r>
            <a:r>
              <a:rPr lang="en-US" b="1" dirty="0"/>
              <a:t>Previous</a:t>
            </a:r>
            <a:r>
              <a:rPr lang="en-US" dirty="0"/>
              <a:t>.</a:t>
            </a:r>
          </a:p>
          <a:p>
            <a:pPr marL="230955" indent="-230955" defTabSz="923818">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1</a:t>
            </a:r>
            <a:r>
              <a:rPr lang="en-US" dirty="0"/>
              <a:t>. </a:t>
            </a:r>
          </a:p>
          <a:p>
            <a:pPr marL="230955" indent="-230955">
              <a:buFont typeface="+mj-lt"/>
              <a:buAutoNum type="arabicPeriod"/>
            </a:pPr>
            <a:r>
              <a:rPr lang="en-US" dirty="0"/>
              <a:t>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under </a:t>
            </a:r>
            <a:r>
              <a:rPr lang="en-US" b="1" dirty="0"/>
              <a:t>Motion Paths </a:t>
            </a:r>
            <a:r>
              <a:rPr lang="en-US" dirty="0"/>
              <a:t>click </a:t>
            </a:r>
            <a:r>
              <a:rPr lang="en-US" b="1" dirty="0"/>
              <a:t>Arcs.</a:t>
            </a:r>
            <a:endParaRPr lang="en-US" dirty="0"/>
          </a:p>
          <a:p>
            <a:pPr marL="230955" indent="-230955" defTabSz="923818">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With</a:t>
            </a:r>
            <a:r>
              <a:rPr lang="en-US" dirty="0"/>
              <a:t> </a:t>
            </a:r>
            <a:r>
              <a:rPr lang="en-US" b="1" dirty="0"/>
              <a:t>Previous</a:t>
            </a:r>
            <a:r>
              <a:rPr lang="en-US" dirty="0"/>
              <a:t>.</a:t>
            </a:r>
          </a:p>
          <a:p>
            <a:pPr marL="230955" indent="-230955" defTabSz="923818">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1</a:t>
            </a:r>
            <a:r>
              <a:rPr lang="en-US" dirty="0"/>
              <a:t>. </a:t>
            </a:r>
          </a:p>
          <a:p>
            <a:pPr marL="230955" indent="-230955" defTabSz="923818">
              <a:buFont typeface="+mj-lt"/>
              <a:buAutoNum type="arabicPeriod"/>
              <a:defRPr/>
            </a:pPr>
            <a:r>
              <a:rPr lang="en-US" dirty="0"/>
              <a:t>On the </a:t>
            </a:r>
            <a:r>
              <a:rPr lang="en-US" b="1" dirty="0"/>
              <a:t>Animations</a:t>
            </a:r>
            <a:r>
              <a:rPr lang="en-US" dirty="0"/>
              <a:t> tab, in the </a:t>
            </a:r>
            <a:r>
              <a:rPr lang="en-US" b="1" dirty="0"/>
              <a:t>Animation</a:t>
            </a:r>
            <a:r>
              <a:rPr lang="en-US" dirty="0"/>
              <a:t> group, click </a:t>
            </a:r>
            <a:r>
              <a:rPr lang="en-US" b="1" dirty="0"/>
              <a:t>Effect</a:t>
            </a:r>
            <a:r>
              <a:rPr lang="en-US" dirty="0"/>
              <a:t> </a:t>
            </a:r>
            <a:r>
              <a:rPr lang="en-US" b="1" dirty="0"/>
              <a:t>Options</a:t>
            </a:r>
            <a:r>
              <a:rPr lang="en-US" dirty="0"/>
              <a:t>, and then click </a:t>
            </a:r>
            <a:r>
              <a:rPr lang="en-US" b="1" dirty="0"/>
              <a:t>Right</a:t>
            </a:r>
            <a:r>
              <a:rPr lang="en-US" dirty="0"/>
              <a:t>.</a:t>
            </a:r>
          </a:p>
          <a:p>
            <a:pPr marL="230955" indent="-230955" defTabSz="923818">
              <a:buFont typeface="+mj-lt"/>
              <a:buAutoNum type="arabicPeriod"/>
              <a:defRPr/>
            </a:pPr>
            <a:r>
              <a:rPr lang="en-US" dirty="0"/>
              <a:t>On the </a:t>
            </a:r>
            <a:r>
              <a:rPr lang="en-US" b="1" dirty="0"/>
              <a:t>Animations</a:t>
            </a:r>
            <a:r>
              <a:rPr lang="en-US" dirty="0"/>
              <a:t> tab, in the </a:t>
            </a:r>
            <a:r>
              <a:rPr lang="en-US" b="1" dirty="0"/>
              <a:t>Animation</a:t>
            </a:r>
            <a:r>
              <a:rPr lang="en-US" dirty="0"/>
              <a:t> group, click </a:t>
            </a:r>
            <a:r>
              <a:rPr lang="en-US" b="1" dirty="0"/>
              <a:t>Effect</a:t>
            </a:r>
            <a:r>
              <a:rPr lang="en-US" dirty="0"/>
              <a:t> </a:t>
            </a:r>
            <a:r>
              <a:rPr lang="en-US" b="1" dirty="0"/>
              <a:t>Options</a:t>
            </a:r>
            <a:r>
              <a:rPr lang="en-US" dirty="0"/>
              <a:t>, and then click </a:t>
            </a:r>
            <a:r>
              <a:rPr lang="en-US" b="1" dirty="0"/>
              <a:t>Reverse Path Direction</a:t>
            </a:r>
            <a:r>
              <a:rPr lang="en-US" dirty="0"/>
              <a:t>.</a:t>
            </a:r>
          </a:p>
          <a:p>
            <a:pPr marL="230955" indent="-230955" defTabSz="923818">
              <a:buFont typeface="+mj-lt"/>
              <a:buAutoNum type="arabicPeriod"/>
              <a:defRPr/>
            </a:pPr>
            <a:r>
              <a:rPr lang="en-US" dirty="0"/>
              <a:t>On the slide, select the arc effect path, and then drag the bottom sizing handle below the bottom of the slide. Drag the right side sizing handle to the left until the path curve approximately matches the curve of the modified triangle. Drag the green rotation handle to the left to rotate the arc path to match the curve of the modified triangle. Drag the arc path so that the red arrow is in the center of the picture. You may need to make further adjustments to the length, width, and angle of the arc path to match the curve of the modified triangle.</a:t>
            </a:r>
          </a:p>
          <a:p>
            <a:pPr marL="230955" indent="-230955">
              <a:buFont typeface="+mj-lt"/>
              <a:buAutoNum type="arabicPeriod"/>
            </a:pPr>
            <a:r>
              <a:rPr lang="en-US" dirty="0"/>
              <a:t>On the slide, select the text box. On the </a:t>
            </a:r>
            <a:r>
              <a:rPr lang="en-US" b="1" dirty="0"/>
              <a:t>Animations</a:t>
            </a:r>
            <a:r>
              <a:rPr lang="en-US" dirty="0"/>
              <a:t> tab, in the </a:t>
            </a:r>
            <a:r>
              <a:rPr lang="en-US" b="1" dirty="0"/>
              <a:t>Advanced</a:t>
            </a:r>
            <a:r>
              <a:rPr lang="en-US" dirty="0"/>
              <a:t> </a:t>
            </a:r>
            <a:r>
              <a:rPr lang="en-US" b="1" dirty="0"/>
              <a:t>Animation</a:t>
            </a:r>
            <a:r>
              <a:rPr lang="en-US" dirty="0"/>
              <a:t> group, click </a:t>
            </a:r>
            <a:r>
              <a:rPr lang="en-US" b="1" dirty="0"/>
              <a:t>Add</a:t>
            </a:r>
            <a:r>
              <a:rPr lang="en-US" dirty="0"/>
              <a:t> </a:t>
            </a:r>
            <a:r>
              <a:rPr lang="en-US" b="1" dirty="0"/>
              <a:t>Animation</a:t>
            </a:r>
            <a:r>
              <a:rPr lang="en-US" dirty="0"/>
              <a:t>, and then under </a:t>
            </a:r>
            <a:r>
              <a:rPr lang="en-US" b="1" dirty="0"/>
              <a:t>Entrance</a:t>
            </a:r>
            <a:r>
              <a:rPr lang="en-US" dirty="0"/>
              <a:t> click </a:t>
            </a:r>
            <a:r>
              <a:rPr lang="en-US" b="1" dirty="0"/>
              <a:t>Fade.</a:t>
            </a:r>
            <a:endParaRPr lang="en-US" dirty="0"/>
          </a:p>
          <a:p>
            <a:pPr marL="230955" indent="-230955" defTabSz="923818">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Start</a:t>
            </a:r>
            <a:r>
              <a:rPr lang="en-US" dirty="0"/>
              <a:t> list, select </a:t>
            </a:r>
            <a:r>
              <a:rPr lang="en-US" b="1" dirty="0"/>
              <a:t>After Previous</a:t>
            </a:r>
            <a:r>
              <a:rPr lang="en-US" dirty="0"/>
              <a:t>.</a:t>
            </a:r>
          </a:p>
          <a:p>
            <a:pPr marL="230955" indent="-230955" defTabSz="923818">
              <a:buFont typeface="+mj-lt"/>
              <a:buAutoNum type="arabicPeriod"/>
              <a:defRPr/>
            </a:pPr>
            <a:r>
              <a:rPr lang="en-US" dirty="0"/>
              <a:t>On the </a:t>
            </a:r>
            <a:r>
              <a:rPr lang="en-US" b="1" dirty="0"/>
              <a:t>Animations</a:t>
            </a:r>
            <a:r>
              <a:rPr lang="en-US" dirty="0"/>
              <a:t> tab, in the </a:t>
            </a:r>
            <a:r>
              <a:rPr lang="en-US" b="1" dirty="0"/>
              <a:t>Timing</a:t>
            </a:r>
            <a:r>
              <a:rPr lang="en-US" dirty="0"/>
              <a:t> group, in the </a:t>
            </a:r>
            <a:r>
              <a:rPr lang="en-US" b="1" dirty="0"/>
              <a:t>Duration </a:t>
            </a:r>
            <a:r>
              <a:rPr lang="en-US" dirty="0"/>
              <a:t>box, enter </a:t>
            </a:r>
            <a:r>
              <a:rPr lang="en-US" b="1" dirty="0"/>
              <a:t>1</a:t>
            </a:r>
            <a:r>
              <a:rPr lang="en-US" dirty="0"/>
              <a:t>. </a:t>
            </a:r>
          </a:p>
          <a:p>
            <a:pPr marL="230955" indent="-230955" defTabSz="923818">
              <a:buFont typeface="+mj-lt"/>
              <a:buAutoNum type="arabicPeriod"/>
              <a:defRPr/>
            </a:pPr>
            <a:endParaRPr lang="en-US" dirty="0"/>
          </a:p>
          <a:p>
            <a:endParaRPr lang="en-US" dirty="0"/>
          </a:p>
          <a:p>
            <a:r>
              <a:rPr lang="en-US" dirty="0"/>
              <a:t>To  reproduce the other animated pictures and text boxes on this slide, do the following:</a:t>
            </a:r>
          </a:p>
          <a:p>
            <a:pPr marL="230955" indent="-230955" defTabSz="923818">
              <a:buFont typeface="+mj-lt"/>
              <a:buAutoNum type="arabicPeriod"/>
              <a:defRPr/>
            </a:pPr>
            <a:r>
              <a:rPr lang="en-US" dirty="0"/>
              <a:t>On the </a:t>
            </a:r>
            <a:r>
              <a:rPr lang="en-US" b="1" dirty="0"/>
              <a:t>Animations</a:t>
            </a:r>
            <a:r>
              <a:rPr lang="en-US" dirty="0"/>
              <a:t> tab, in the </a:t>
            </a:r>
            <a:r>
              <a:rPr lang="en-US" b="1" dirty="0"/>
              <a:t>Advanced Animation </a:t>
            </a:r>
            <a:r>
              <a:rPr lang="en-US" dirty="0"/>
              <a:t>group, click </a:t>
            </a:r>
            <a:r>
              <a:rPr lang="en-US" b="1" dirty="0"/>
              <a:t>Animation Pane</a:t>
            </a:r>
            <a:r>
              <a:rPr lang="en-US" dirty="0"/>
              <a:t>. </a:t>
            </a:r>
          </a:p>
          <a:p>
            <a:pPr marL="230955" indent="-230955">
              <a:buFont typeface="+mj-lt"/>
              <a:buAutoNum type="arabicPeriod"/>
            </a:pPr>
            <a:r>
              <a:rPr lang="en-US" dirty="0"/>
              <a:t>On the slide, press and hold CTRL and then select the picture and the text box. On the </a:t>
            </a:r>
            <a:r>
              <a:rPr lang="en-US" b="1" dirty="0"/>
              <a:t>Home</a:t>
            </a:r>
            <a:r>
              <a:rPr lang="en-US" dirty="0"/>
              <a:t> tab, in the </a:t>
            </a:r>
            <a:r>
              <a:rPr lang="en-US" b="1" dirty="0"/>
              <a:t>Clipboard</a:t>
            </a:r>
            <a:r>
              <a:rPr lang="en-US" dirty="0"/>
              <a:t> group, click the arrow next to </a:t>
            </a:r>
            <a:r>
              <a:rPr lang="en-US" b="1" dirty="0"/>
              <a:t>Copy</a:t>
            </a:r>
            <a:r>
              <a:rPr lang="en-US" dirty="0"/>
              <a:t>, and then click </a:t>
            </a:r>
            <a:r>
              <a:rPr lang="en-US" b="1" dirty="0"/>
              <a:t>Duplicate</a:t>
            </a:r>
            <a:r>
              <a:rPr lang="en-US" dirty="0"/>
              <a:t>.</a:t>
            </a:r>
          </a:p>
          <a:p>
            <a:pPr marL="230955" indent="-230955" defTabSz="923818">
              <a:buFont typeface="+mj-lt"/>
              <a:buAutoNum type="arabicPeriod"/>
              <a:defRPr/>
            </a:pPr>
            <a:r>
              <a:rPr lang="en-US" dirty="0"/>
              <a:t>On the slide, drag the duplicate picture and text onto the curve below the first group. </a:t>
            </a:r>
          </a:p>
          <a:p>
            <a:pPr marL="230955" indent="-230955" defTabSz="923818">
              <a:buFont typeface="+mj-lt"/>
              <a:buAutoNum type="arabicPeriod"/>
              <a:defRPr/>
            </a:pPr>
            <a:r>
              <a:rPr lang="en-US" dirty="0"/>
              <a:t>On the slide, select the duplicate picture. Under </a:t>
            </a:r>
            <a:r>
              <a:rPr lang="en-US" b="1" dirty="0"/>
              <a:t>Picture Tools</a:t>
            </a:r>
            <a:r>
              <a:rPr lang="en-US" dirty="0"/>
              <a:t>, on the </a:t>
            </a:r>
            <a:r>
              <a:rPr lang="en-US" b="1" dirty="0"/>
              <a:t>Format</a:t>
            </a:r>
            <a:r>
              <a:rPr lang="en-US" dirty="0"/>
              <a:t> tab, in the </a:t>
            </a:r>
            <a:r>
              <a:rPr lang="en-US" b="1" dirty="0"/>
              <a:t>Adjust</a:t>
            </a:r>
            <a:r>
              <a:rPr lang="en-US" dirty="0"/>
              <a:t> group, click </a:t>
            </a:r>
            <a:r>
              <a:rPr lang="en-US" b="1" dirty="0"/>
              <a:t>Change</a:t>
            </a:r>
            <a:r>
              <a:rPr lang="en-US" dirty="0"/>
              <a:t> </a:t>
            </a:r>
            <a:r>
              <a:rPr lang="en-US" b="1" dirty="0"/>
              <a:t>Picture</a:t>
            </a:r>
            <a:r>
              <a:rPr lang="en-US" dirty="0"/>
              <a:t>. In the </a:t>
            </a:r>
            <a:r>
              <a:rPr lang="en-US" b="1" dirty="0"/>
              <a:t>Insert Picture</a:t>
            </a:r>
            <a:r>
              <a:rPr lang="en-US" dirty="0"/>
              <a:t> dialog box, select a picture, and then click </a:t>
            </a:r>
            <a:r>
              <a:rPr lang="en-US" b="1" dirty="0"/>
              <a:t>Insert</a:t>
            </a:r>
            <a:r>
              <a:rPr lang="en-US" dirty="0"/>
              <a:t>. </a:t>
            </a:r>
          </a:p>
          <a:p>
            <a:pPr marL="230955" indent="-230955" defTabSz="923818">
              <a:buFont typeface="+mj-lt"/>
              <a:buAutoNum type="arabicPeriod"/>
              <a:defRPr/>
            </a:pPr>
            <a:r>
              <a:rPr lang="en-US" dirty="0"/>
              <a:t>Under </a:t>
            </a:r>
            <a:r>
              <a:rPr lang="en-US" b="1" dirty="0"/>
              <a:t>Picture</a:t>
            </a:r>
            <a:r>
              <a:rPr lang="en-US" dirty="0"/>
              <a:t> </a:t>
            </a:r>
            <a:r>
              <a:rPr lang="en-US" b="1" dirty="0"/>
              <a:t>Tools</a:t>
            </a:r>
            <a:r>
              <a:rPr lang="en-US" dirty="0"/>
              <a:t>, on the </a:t>
            </a:r>
            <a:r>
              <a:rPr lang="en-US" b="1" dirty="0"/>
              <a:t>Format</a:t>
            </a:r>
            <a:r>
              <a:rPr lang="en-US" dirty="0"/>
              <a:t> tab, in the </a:t>
            </a:r>
            <a:r>
              <a:rPr lang="en-US" b="1" dirty="0"/>
              <a:t>Size</a:t>
            </a:r>
            <a:r>
              <a:rPr lang="en-US" dirty="0"/>
              <a:t> group, click the </a:t>
            </a:r>
            <a:r>
              <a:rPr lang="en-US" b="1" dirty="0"/>
              <a:t>Size and Position</a:t>
            </a:r>
            <a:r>
              <a:rPr lang="en-US" dirty="0"/>
              <a:t> dialog box launcher. In the </a:t>
            </a:r>
            <a:r>
              <a:rPr lang="en-US" b="1" dirty="0"/>
              <a:t>Format Picture </a:t>
            </a:r>
            <a:r>
              <a:rPr lang="en-US" dirty="0"/>
              <a:t>dialog box, resize or crop the image so that the height is set to </a:t>
            </a:r>
            <a:r>
              <a:rPr lang="en-US" b="1" dirty="0"/>
              <a:t>1.2”</a:t>
            </a:r>
            <a:r>
              <a:rPr lang="en-US" dirty="0"/>
              <a:t> and the width</a:t>
            </a:r>
            <a:r>
              <a:rPr lang="en-US" b="1" dirty="0"/>
              <a:t> </a:t>
            </a:r>
            <a:r>
              <a:rPr lang="en-US" dirty="0"/>
              <a:t>is set to </a:t>
            </a:r>
            <a:r>
              <a:rPr lang="en-US" b="1" dirty="0"/>
              <a:t>1.2”</a:t>
            </a:r>
            <a:r>
              <a:rPr lang="en-US" dirty="0"/>
              <a:t>. To crop the picture, click </a:t>
            </a:r>
            <a:r>
              <a:rPr lang="en-US" b="1" dirty="0"/>
              <a:t>Crop</a:t>
            </a:r>
            <a:r>
              <a:rPr lang="en-US" dirty="0"/>
              <a:t> in the left pane, and in the right pane, under </a:t>
            </a:r>
            <a:r>
              <a:rPr lang="en-US" b="1" dirty="0"/>
              <a:t>Crop position</a:t>
            </a:r>
            <a:r>
              <a:rPr lang="en-US" dirty="0"/>
              <a:t>, enter values into the </a:t>
            </a:r>
            <a:r>
              <a:rPr lang="en-US" b="1" dirty="0"/>
              <a:t>Height</a:t>
            </a:r>
            <a:r>
              <a:rPr lang="en-US" dirty="0"/>
              <a:t>, </a:t>
            </a:r>
            <a:r>
              <a:rPr lang="en-US" b="1" dirty="0"/>
              <a:t>Width</a:t>
            </a:r>
            <a:r>
              <a:rPr lang="en-US" dirty="0"/>
              <a:t>, </a:t>
            </a:r>
            <a:r>
              <a:rPr lang="en-US" b="1" dirty="0"/>
              <a:t>Left</a:t>
            </a:r>
            <a:r>
              <a:rPr lang="en-US" dirty="0"/>
              <a:t>, and </a:t>
            </a:r>
            <a:r>
              <a:rPr lang="en-US" b="1" dirty="0"/>
              <a:t>Top</a:t>
            </a:r>
            <a:r>
              <a:rPr lang="en-US" dirty="0"/>
              <a:t> boxes. To resize the picture, click </a:t>
            </a:r>
            <a:r>
              <a:rPr lang="en-US" b="1" dirty="0"/>
              <a:t>Size</a:t>
            </a:r>
            <a:r>
              <a:rPr lang="en-US" dirty="0"/>
              <a:t> in the left pane, and in the right pane, under </a:t>
            </a:r>
            <a:r>
              <a:rPr lang="en-US" b="1" dirty="0"/>
              <a:t>Size and rotate</a:t>
            </a:r>
            <a:r>
              <a:rPr lang="en-US" dirty="0"/>
              <a:t>, enter values into the </a:t>
            </a:r>
            <a:r>
              <a:rPr lang="en-US" b="1" dirty="0"/>
              <a:t>Height</a:t>
            </a:r>
            <a:r>
              <a:rPr lang="en-US" dirty="0"/>
              <a:t> and </a:t>
            </a:r>
            <a:r>
              <a:rPr lang="en-US" b="1" dirty="0"/>
              <a:t>Width</a:t>
            </a:r>
            <a:r>
              <a:rPr lang="en-US" dirty="0"/>
              <a:t> boxes.</a:t>
            </a:r>
          </a:p>
          <a:p>
            <a:pPr marL="230955" indent="-230955" defTabSz="923818">
              <a:buFont typeface="+mj-lt"/>
              <a:buAutoNum type="arabicPeriod"/>
              <a:defRPr/>
            </a:pPr>
            <a:r>
              <a:rPr lang="en-US" dirty="0"/>
              <a:t>In the </a:t>
            </a:r>
            <a:r>
              <a:rPr lang="en-US" b="1" dirty="0"/>
              <a:t>Animation</a:t>
            </a:r>
            <a:r>
              <a:rPr lang="en-US" dirty="0"/>
              <a:t> </a:t>
            </a:r>
            <a:r>
              <a:rPr lang="en-US" b="1" dirty="0"/>
              <a:t>Pane</a:t>
            </a:r>
            <a:r>
              <a:rPr lang="en-US" dirty="0"/>
              <a:t>, click the Arc animation effect for the new picture. Drag the green rotation handle to the right to rotate the arc path to match the curve of the modified triangle. Drag the arc path so that the red arrow is in the center of the picture.</a:t>
            </a:r>
          </a:p>
          <a:p>
            <a:pPr marL="230955" indent="-230955" defTabSz="923818">
              <a:buFont typeface="+mj-lt"/>
              <a:buAutoNum type="arabicPeriod"/>
              <a:defRPr/>
            </a:pPr>
            <a:r>
              <a:rPr lang="en-US" dirty="0"/>
              <a:t>Click in the duplicate text box and edit the text.</a:t>
            </a:r>
          </a:p>
          <a:p>
            <a:pPr marL="230955" indent="-230955" defTabSz="923818">
              <a:buFont typeface="+mj-lt"/>
              <a:buAutoNum type="arabicPeriod"/>
              <a:defRPr/>
            </a:pPr>
            <a:r>
              <a:rPr lang="en-US" dirty="0"/>
              <a:t>Repeat steps 2-7 two more times to reproduce the third and fourth pictures and text boxes with animation effects.</a:t>
            </a:r>
          </a:p>
          <a:p>
            <a:pPr marL="230955" indent="-230955" defTabSz="923818">
              <a:buFont typeface="+mj-lt"/>
              <a:buAutoNum type="arabicPeriod"/>
              <a:defRPr/>
            </a:pPr>
            <a:endParaRPr lang="en-US" dirty="0"/>
          </a:p>
        </p:txBody>
      </p:sp>
      <p:sp>
        <p:nvSpPr>
          <p:cNvPr id="6" name="Slide Image Placeholder 5"/>
          <p:cNvSpPr>
            <a:spLocks noGrp="1" noRot="1" noChangeAspect="1"/>
          </p:cNvSpPr>
          <p:nvPr>
            <p:ph type="sldImg"/>
          </p:nvPr>
        </p:nvSpPr>
        <p:spPr>
          <a:xfrm>
            <a:off x="546100" y="463550"/>
            <a:ext cx="3173413" cy="2379663"/>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pPr/>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3CB3D68-D4DD-4227-9A98-6DB16DB4835F}" type="slidenum">
              <a:rPr lang="en-US" altLang="en-US"/>
              <a:pPr/>
              <a:t>‹#›</a:t>
            </a:fld>
            <a:endParaRPr lang="en-US" altLang="en-US"/>
          </a:p>
        </p:txBody>
      </p:sp>
    </p:spTree>
    <p:extLst>
      <p:ext uri="{BB962C8B-B14F-4D97-AF65-F5344CB8AC3E}">
        <p14:creationId xmlns:p14="http://schemas.microsoft.com/office/powerpoint/2010/main" val="765959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pPr/>
              <a:t>4/23/2014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pPr/>
              <a:t>‹#›</a:t>
            </a:fld>
            <a:endParaRPr lang="en-US"/>
          </a:p>
        </p:txBody>
      </p:sp>
    </p:spTree>
    <p:extLst>
      <p:ext uri="{BB962C8B-B14F-4D97-AF65-F5344CB8AC3E}">
        <p14:creationId xmlns:p14="http://schemas.microsoft.com/office/powerpoint/2010/main" val="385178155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www.google.com/url?sa=i&amp;rct=j&amp;q=&amp;esrc=s&amp;source=images&amp;cd=&amp;cad=rja&amp;uact=8&amp;docid=FJEv2adcxKBZtM&amp;tbnid=kbjh9mwastWvgM:&amp;ved=0CAUQjRw&amp;url=http://www.ema-online.org/2012/05/08/rachelle-lefevre-visits-helen-bernstein-high-school-garden/&amp;ei=KTVRU8KZIYi0yAS7hYKwCg&amp;psig=AFQjCNFDggMNXT2taqcg74fGKvthUxfKvw&amp;ust=1397917280479271" TargetMode="Externa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2" Type="http://schemas.openxmlformats.org/officeDocument/2006/relationships/hyperlink" Target="http://edibleschoolyard.org/node/114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routrobot.com/" TargetMode="External"/><Relationship Id="rId2" Type="http://schemas.openxmlformats.org/officeDocument/2006/relationships/hyperlink" Target="http://www.kidsgardening.org/classroom-projects" TargetMode="Externa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letsgrowveggie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j0402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75" y="0"/>
            <a:ext cx="8545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490" y="304800"/>
            <a:ext cx="8545513" cy="1015663"/>
          </a:xfrm>
          <a:prstGeom prst="rect">
            <a:avLst/>
          </a:prstGeom>
          <a:noFill/>
        </p:spPr>
        <p:txBody>
          <a:bodyPr wrap="square" lIns="91440" tIns="45720" rIns="91440" bIns="45720">
            <a:spAutoFit/>
          </a:bodyPr>
          <a:lstStyle/>
          <a:p>
            <a:pPr algn="ctr"/>
            <a:r>
              <a:rPr lang="en-US" sz="3600" b="1" i="1" dirty="0">
                <a:ln w="18415" cmpd="sng">
                  <a:solidFill>
                    <a:srgbClr val="3BB000"/>
                  </a:solidFill>
                  <a:prstDash val="solid"/>
                </a:ln>
                <a:solidFill>
                  <a:srgbClr val="3BB000"/>
                </a:solidFill>
                <a:effectLst>
                  <a:outerShdw blurRad="63500" dir="3600000" algn="tl" rotWithShape="0">
                    <a:srgbClr val="000000">
                      <a:alpha val="70000"/>
                    </a:srgbClr>
                  </a:outerShdw>
                </a:effectLst>
              </a:rPr>
              <a:t>What I’ve learned with </a:t>
            </a:r>
            <a:r>
              <a:rPr lang="en-US" sz="3600" b="1" i="1" dirty="0" smtClean="0">
                <a:ln w="18415" cmpd="sng">
                  <a:solidFill>
                    <a:srgbClr val="3BB000"/>
                  </a:solidFill>
                  <a:prstDash val="solid"/>
                </a:ln>
                <a:solidFill>
                  <a:srgbClr val="3BB000"/>
                </a:solidFill>
                <a:effectLst>
                  <a:outerShdw blurRad="63500" dir="3600000" algn="tl" rotWithShape="0">
                    <a:srgbClr val="000000">
                      <a:alpha val="70000"/>
                    </a:srgbClr>
                  </a:outerShdw>
                </a:effectLst>
              </a:rPr>
              <a:t>our </a:t>
            </a:r>
            <a:r>
              <a:rPr lang="en-US" sz="3600" b="1" i="1" dirty="0">
                <a:ln w="18415" cmpd="sng">
                  <a:solidFill>
                    <a:srgbClr val="3BB000"/>
                  </a:solidFill>
                  <a:prstDash val="solid"/>
                </a:ln>
                <a:solidFill>
                  <a:srgbClr val="3BB000"/>
                </a:solidFill>
                <a:effectLst>
                  <a:outerShdw blurRad="63500" dir="3600000" algn="tl" rotWithShape="0">
                    <a:srgbClr val="000000">
                      <a:alpha val="70000"/>
                    </a:srgbClr>
                  </a:outerShdw>
                </a:effectLst>
              </a:rPr>
              <a:t>edible </a:t>
            </a:r>
            <a:r>
              <a:rPr lang="en-US" sz="3600" b="1" i="1" dirty="0" smtClean="0">
                <a:ln w="18415" cmpd="sng">
                  <a:solidFill>
                    <a:srgbClr val="3BB000"/>
                  </a:solidFill>
                  <a:prstDash val="solid"/>
                </a:ln>
                <a:solidFill>
                  <a:srgbClr val="3BB000"/>
                </a:solidFill>
                <a:effectLst>
                  <a:outerShdw blurRad="63500" dir="3600000" algn="tl" rotWithShape="0">
                    <a:srgbClr val="000000">
                      <a:alpha val="70000"/>
                    </a:srgbClr>
                  </a:outerShdw>
                </a:effectLst>
              </a:rPr>
              <a:t>garden</a:t>
            </a:r>
          </a:p>
          <a:p>
            <a:pPr algn="ctr"/>
            <a:r>
              <a:rPr lang="en-US" sz="2400" b="1" i="1" dirty="0" smtClean="0">
                <a:ln w="18415" cmpd="sng">
                  <a:solidFill>
                    <a:srgbClr val="3BB000"/>
                  </a:solidFill>
                  <a:prstDash val="solid"/>
                </a:ln>
                <a:solidFill>
                  <a:srgbClr val="3BB000"/>
                </a:solidFill>
                <a:effectLst>
                  <a:outerShdw blurRad="63500" dir="3600000" algn="tl" rotWithShape="0">
                    <a:srgbClr val="000000">
                      <a:alpha val="70000"/>
                    </a:srgbClr>
                  </a:outerShdw>
                </a:effectLst>
              </a:rPr>
              <a:t>Katie Decker – Principal Bracken STEAM Academy</a:t>
            </a:r>
            <a:endParaRPr lang="en-US" sz="2400" b="1" dirty="0">
              <a:ln w="18415" cmpd="sng">
                <a:solidFill>
                  <a:srgbClr val="3BB000"/>
                </a:solidFill>
                <a:prstDash val="solid"/>
              </a:ln>
              <a:solidFill>
                <a:srgbClr val="3BB000"/>
              </a:solidFill>
              <a:effectLst>
                <a:outerShdw blurRad="63500" dir="3600000" algn="tl" rotWithShape="0">
                  <a:srgbClr val="000000">
                    <a:alpha val="70000"/>
                  </a:srgbClr>
                </a:outerShdw>
              </a:effectLst>
            </a:endParaRPr>
          </a:p>
        </p:txBody>
      </p:sp>
      <p:sp>
        <p:nvSpPr>
          <p:cNvPr id="4" name="Rectangle 3"/>
          <p:cNvSpPr/>
          <p:nvPr/>
        </p:nvSpPr>
        <p:spPr>
          <a:xfrm>
            <a:off x="330076" y="5486400"/>
            <a:ext cx="8545513" cy="1015663"/>
          </a:xfrm>
          <a:prstGeom prst="rect">
            <a:avLst/>
          </a:prstGeom>
          <a:noFill/>
        </p:spPr>
        <p:txBody>
          <a:bodyPr wrap="square" lIns="91440" tIns="45720" rIns="91440" bIns="45720">
            <a:spAutoFit/>
          </a:bodyPr>
          <a:lstStyle/>
          <a:p>
            <a:pPr algn="ctr"/>
            <a:r>
              <a:rPr lang="en-US" sz="3600" i="1" dirty="0">
                <a:ln w="18415" cmpd="sng">
                  <a:solidFill>
                    <a:srgbClr val="FFFFFF"/>
                  </a:solidFill>
                  <a:prstDash val="solid"/>
                </a:ln>
                <a:solidFill>
                  <a:srgbClr val="FFFFFF"/>
                </a:solidFill>
                <a:effectLst>
                  <a:outerShdw blurRad="63500" dir="3600000" algn="tl" rotWithShape="0">
                    <a:srgbClr val="000000">
                      <a:alpha val="70000"/>
                    </a:srgbClr>
                  </a:outerShdw>
                </a:effectLst>
              </a:rPr>
              <a:t>Making money to sustain your </a:t>
            </a: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garden</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Alan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Diskin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Chief Development Officer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3"/>
            <a:ext cx="1714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7073"/>
            <a:ext cx="40481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7" y="2674073"/>
            <a:ext cx="23812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00" y="0"/>
            <a:ext cx="42545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7339" y="2895600"/>
            <a:ext cx="3020861" cy="202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758847"/>
            <a:ext cx="3121321" cy="207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20" y="4500563"/>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803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703" y="1895475"/>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0"/>
            <a:ext cx="3714750" cy="2455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638" y="12763"/>
            <a:ext cx="273685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63"/>
            <a:ext cx="2657475"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51884"/>
            <a:ext cx="192405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552950"/>
            <a:ext cx="3516948"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1865" y="4876800"/>
            <a:ext cx="352213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r="9185"/>
          <a:stretch/>
        </p:blipFill>
        <p:spPr bwMode="auto">
          <a:xfrm>
            <a:off x="6548944" y="1861216"/>
            <a:ext cx="2595056"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6527" y="2065084"/>
            <a:ext cx="2334607" cy="1735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2"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6100" y="4004341"/>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9653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 y="0"/>
            <a:ext cx="339200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920" y="2219"/>
            <a:ext cx="5715008" cy="428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 y="2362200"/>
            <a:ext cx="33718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614" y="4286867"/>
            <a:ext cx="3428177" cy="257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0531" y="4286867"/>
            <a:ext cx="2857500" cy="257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46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343400"/>
            <a:ext cx="433805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826" y="33797"/>
            <a:ext cx="3730101" cy="279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33"/>
            <a:ext cx="2971800"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426" y="0"/>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2209801"/>
            <a:ext cx="2209561" cy="2946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52546"/>
            <a:ext cx="4000500" cy="248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3421" y="5155883"/>
            <a:ext cx="26479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560" y="2831372"/>
            <a:ext cx="3143775" cy="196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1371" y="4800599"/>
            <a:ext cx="1992789"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519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178" y="-1732"/>
            <a:ext cx="1798637"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51068"/>
            <a:ext cx="234761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958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06336"/>
            <a:ext cx="3048000" cy="228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32"/>
            <a:ext cx="45720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51068"/>
            <a:ext cx="4114800" cy="282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3814" y="162444"/>
            <a:ext cx="2869545" cy="2018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401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r>
              <a:rPr lang="en-US" sz="4000" dirty="0" smtClean="0"/>
              <a:t>Raising Money for your Garden</a:t>
            </a:r>
            <a:endParaRPr lang="en-US" sz="40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511"/>
            <a:ext cx="1547813"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47" y="1565861"/>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295400"/>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descr="https://encrypted-tbn1.gstatic.com/images?q=tbn:ANd9GcSUgMPeomH-kZIqQxUhEMSsXL0-vNej-resIzi74rP23EE8reC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3417903"/>
            <a:ext cx="482917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3965" y="3232736"/>
            <a:ext cx="2729715" cy="35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400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152400"/>
            <a:ext cx="3733800" cy="248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947" y="0"/>
            <a:ext cx="244305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2947178"/>
            <a:ext cx="3606022" cy="360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902" y="228600"/>
            <a:ext cx="3048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6228" y="3714750"/>
            <a:ext cx="4325077" cy="280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8209" y="1676400"/>
            <a:ext cx="163115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133600"/>
            <a:ext cx="2443053" cy="1623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448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hlinkClick r:id="rId2"/>
              </a:rPr>
              <a:t>http://</a:t>
            </a:r>
            <a:r>
              <a:rPr lang="en-US" dirty="0" smtClean="0">
                <a:hlinkClick r:id="rId2"/>
              </a:rPr>
              <a:t>edibleschoolyard.org/node/1143</a:t>
            </a:r>
            <a:endParaRPr lang="en-US" dirty="0" smtClean="0"/>
          </a:p>
          <a:p>
            <a:pPr marL="0" indent="0">
              <a:buNone/>
            </a:pPr>
            <a:r>
              <a:rPr lang="en-US" dirty="0"/>
              <a:t>• Garden or harvest festivals, where attendees are encouraged to donate to the</a:t>
            </a:r>
          </a:p>
          <a:p>
            <a:pPr marL="0" indent="0">
              <a:buNone/>
            </a:pPr>
            <a:r>
              <a:rPr lang="en-US" dirty="0"/>
              <a:t>garden in exchange for admission, and are able to donate more in exchange for</a:t>
            </a:r>
          </a:p>
          <a:p>
            <a:pPr marL="0" indent="0">
              <a:buNone/>
            </a:pPr>
            <a:r>
              <a:rPr lang="en-US" dirty="0"/>
              <a:t>goods like produce or art, or activities like music, face painting, or games</a:t>
            </a:r>
          </a:p>
          <a:p>
            <a:pPr marL="0" indent="0">
              <a:buNone/>
            </a:pPr>
            <a:r>
              <a:rPr lang="en-US" dirty="0"/>
              <a:t>• Farm stands, where gardens offer produce to neighbors in exchange for a</a:t>
            </a:r>
          </a:p>
          <a:p>
            <a:pPr marL="0" indent="0">
              <a:buNone/>
            </a:pPr>
            <a:r>
              <a:rPr lang="en-US" dirty="0"/>
              <a:t>suggested donation</a:t>
            </a:r>
          </a:p>
          <a:p>
            <a:pPr marL="0" indent="0">
              <a:buNone/>
            </a:pPr>
            <a:r>
              <a:rPr lang="en-US" dirty="0"/>
              <a:t>• Community concerts, or theater or dance performances, where musicians, actors, or</a:t>
            </a:r>
          </a:p>
          <a:p>
            <a:pPr marL="0" indent="0">
              <a:buNone/>
            </a:pPr>
            <a:r>
              <a:rPr lang="en-US" dirty="0"/>
              <a:t>dancers in your garden or in your community volunteer their time, and the public</a:t>
            </a:r>
          </a:p>
          <a:p>
            <a:pPr marL="0" indent="0">
              <a:buNone/>
            </a:pPr>
            <a:r>
              <a:rPr lang="en-US" dirty="0"/>
              <a:t>makes a donation in exchange for admission</a:t>
            </a:r>
          </a:p>
          <a:p>
            <a:pPr marL="0" indent="0">
              <a:buNone/>
            </a:pPr>
            <a:r>
              <a:rPr lang="en-US" dirty="0"/>
              <a:t>• Community art shows, where gardeners or local artists provide the art, and the</a:t>
            </a:r>
          </a:p>
          <a:p>
            <a:pPr marL="0" indent="0">
              <a:buNone/>
            </a:pPr>
            <a:r>
              <a:rPr lang="en-US" dirty="0"/>
              <a:t>proceeds go to the garden</a:t>
            </a:r>
          </a:p>
          <a:p>
            <a:pPr marL="0" indent="0">
              <a:buNone/>
            </a:pPr>
            <a:r>
              <a:rPr lang="en-US" dirty="0"/>
              <a:t>• Garden-wide yard sales, where all proceeds go to the garden</a:t>
            </a:r>
          </a:p>
        </p:txBody>
      </p:sp>
    </p:spTree>
    <p:extLst>
      <p:ext uri="{BB962C8B-B14F-4D97-AF65-F5344CB8AC3E}">
        <p14:creationId xmlns:p14="http://schemas.microsoft.com/office/powerpoint/2010/main" val="1350964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080"/>
            <a:ext cx="8229600" cy="909320"/>
          </a:xfrm>
        </p:spPr>
        <p:txBody>
          <a:bodyPr/>
          <a:lstStyle/>
          <a:p>
            <a:r>
              <a:rPr lang="en-US" dirty="0" smtClean="0"/>
              <a:t>Plan Events</a:t>
            </a:r>
            <a:endParaRPr lang="en-US" dirty="0"/>
          </a:p>
        </p:txBody>
      </p:sp>
      <p:sp>
        <p:nvSpPr>
          <p:cNvPr id="3" name="Content Placeholder 2"/>
          <p:cNvSpPr>
            <a:spLocks noGrp="1"/>
          </p:cNvSpPr>
          <p:nvPr>
            <p:ph idx="1"/>
          </p:nvPr>
        </p:nvSpPr>
        <p:spPr>
          <a:xfrm>
            <a:off x="381000" y="762000"/>
            <a:ext cx="8229600" cy="4525963"/>
          </a:xfrm>
        </p:spPr>
        <p:txBody>
          <a:bodyPr>
            <a:normAutofit/>
          </a:bodyPr>
          <a:lstStyle/>
          <a:p>
            <a:r>
              <a:rPr lang="en-US" dirty="0"/>
              <a:t>Percent days, where a business donates a percentage of their daily sales to </a:t>
            </a:r>
            <a:r>
              <a:rPr lang="en-US" dirty="0" smtClean="0"/>
              <a:t>your garden</a:t>
            </a:r>
            <a:r>
              <a:rPr lang="en-US" dirty="0"/>
              <a:t>. 5 or 10% is typical.</a:t>
            </a:r>
          </a:p>
          <a:p>
            <a:r>
              <a:rPr lang="en-US" dirty="0" smtClean="0"/>
              <a:t>Special </a:t>
            </a:r>
            <a:r>
              <a:rPr lang="en-US" dirty="0"/>
              <a:t>goods or menu items whose sales benefit your garden</a:t>
            </a:r>
          </a:p>
          <a:p>
            <a:r>
              <a:rPr lang="en-US" dirty="0" smtClean="0"/>
              <a:t>Special </a:t>
            </a:r>
            <a:r>
              <a:rPr lang="en-US" dirty="0"/>
              <a:t>events, where a restaurant or bar hosts an event and the proceeds </a:t>
            </a:r>
            <a:r>
              <a:rPr lang="en-US" dirty="0" smtClean="0"/>
              <a:t>benefit your </a:t>
            </a:r>
            <a:r>
              <a:rPr lang="en-US" dirty="0" smtClean="0"/>
              <a:t>garden</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695266"/>
            <a:ext cx="1431924" cy="2062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0"/>
            <a:ext cx="2209800" cy="183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205" y="4920279"/>
            <a:ext cx="3437937" cy="189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627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04800"/>
            <a:ext cx="304572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819" y="381000"/>
            <a:ext cx="320078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362200"/>
            <a:ext cx="2895600" cy="408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6043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E6E6E6"/>
            </a:gs>
          </a:gsLst>
          <a:lin ang="13500000" scaled="1"/>
          <a:tileRect/>
        </a:gradFill>
        <a:effectLst/>
      </p:bgPr>
    </p:bg>
    <p:spTree>
      <p:nvGrpSpPr>
        <p:cNvPr id="1" name=""/>
        <p:cNvGrpSpPr/>
        <p:nvPr/>
      </p:nvGrpSpPr>
      <p:grpSpPr>
        <a:xfrm>
          <a:off x="0" y="0"/>
          <a:ext cx="0" cy="0"/>
          <a:chOff x="0" y="0"/>
          <a:chExt cx="0" cy="0"/>
        </a:xfrm>
      </p:grpSpPr>
      <p:sp>
        <p:nvSpPr>
          <p:cNvPr id="7" name="Freeform 6"/>
          <p:cNvSpPr/>
          <p:nvPr/>
        </p:nvSpPr>
        <p:spPr>
          <a:xfrm>
            <a:off x="0" y="0"/>
            <a:ext cx="4419600"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4905"/>
            <a:ext cx="1097280" cy="1008429"/>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1" y="1676400"/>
            <a:ext cx="1265944" cy="124968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10738245_daisycopy.jpg"/>
          <p:cNvPicPr>
            <a:picLocks noChangeAspect="1"/>
          </p:cNvPicPr>
          <p:nvPr/>
        </p:nvPicPr>
        <p:blipFill>
          <a:blip r:embed="rId5" cstate="print"/>
          <a:srcRect/>
          <a:stretch>
            <a:fillRect/>
          </a:stretch>
        </p:blipFill>
        <p:spPr>
          <a:xfrm>
            <a:off x="2895600" y="3200400"/>
            <a:ext cx="1097280" cy="109728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flipH="1">
            <a:off x="2362200" y="838200"/>
            <a:ext cx="3840481" cy="430887"/>
          </a:xfrm>
          <a:prstGeom prst="rect">
            <a:avLst/>
          </a:prstGeom>
          <a:noFill/>
        </p:spPr>
        <p:txBody>
          <a:bodyPr wrap="square" rtlCol="0">
            <a:spAutoFit/>
          </a:bodyPr>
          <a:lstStyle/>
          <a:p>
            <a:r>
              <a:rPr lang="en-US" sz="2200" dirty="0" smtClean="0">
                <a:solidFill>
                  <a:prstClr val="white">
                    <a:lumMod val="50000"/>
                  </a:prstClr>
                </a:solidFill>
                <a:latin typeface="Corbel" pitchFamily="34" charset="0"/>
              </a:rPr>
              <a:t>Have a </a:t>
            </a:r>
            <a:r>
              <a:rPr lang="en-US" sz="2200" dirty="0" smtClean="0">
                <a:solidFill>
                  <a:prstClr val="white">
                    <a:lumMod val="50000"/>
                  </a:prstClr>
                </a:solidFill>
                <a:latin typeface="Corbel" pitchFamily="34" charset="0"/>
              </a:rPr>
              <a:t>Vision</a:t>
            </a:r>
            <a:endParaRPr lang="en-US" sz="2200" dirty="0">
              <a:solidFill>
                <a:prstClr val="white">
                  <a:lumMod val="50000"/>
                </a:prstClr>
              </a:solidFill>
              <a:latin typeface="Corbel" pitchFamily="34" charset="0"/>
            </a:endParaRPr>
          </a:p>
        </p:txBody>
      </p:sp>
      <p:sp>
        <p:nvSpPr>
          <p:cNvPr id="9" name="TextBox 8"/>
          <p:cNvSpPr txBox="1"/>
          <p:nvPr/>
        </p:nvSpPr>
        <p:spPr>
          <a:xfrm flipH="1">
            <a:off x="3322319" y="2057400"/>
            <a:ext cx="3840481" cy="430887"/>
          </a:xfrm>
          <a:prstGeom prst="rect">
            <a:avLst/>
          </a:prstGeom>
          <a:noFill/>
        </p:spPr>
        <p:txBody>
          <a:bodyPr wrap="square" rtlCol="0">
            <a:spAutoFit/>
          </a:bodyPr>
          <a:lstStyle/>
          <a:p>
            <a:r>
              <a:rPr lang="en-US" sz="2200" dirty="0" smtClean="0">
                <a:solidFill>
                  <a:prstClr val="white">
                    <a:lumMod val="50000"/>
                  </a:prstClr>
                </a:solidFill>
                <a:latin typeface="Corbel" pitchFamily="34" charset="0"/>
              </a:rPr>
              <a:t>Get Support</a:t>
            </a:r>
            <a:endParaRPr lang="en-US" sz="2200" dirty="0">
              <a:solidFill>
                <a:prstClr val="white">
                  <a:lumMod val="50000"/>
                </a:prstClr>
              </a:solidFill>
              <a:latin typeface="Corbel" pitchFamily="34" charset="0"/>
            </a:endParaRPr>
          </a:p>
        </p:txBody>
      </p:sp>
      <p:sp>
        <p:nvSpPr>
          <p:cNvPr id="10" name="TextBox 9"/>
          <p:cNvSpPr txBox="1"/>
          <p:nvPr/>
        </p:nvSpPr>
        <p:spPr>
          <a:xfrm flipH="1">
            <a:off x="4038600" y="3352800"/>
            <a:ext cx="3840481" cy="430887"/>
          </a:xfrm>
          <a:prstGeom prst="rect">
            <a:avLst/>
          </a:prstGeom>
          <a:noFill/>
        </p:spPr>
        <p:txBody>
          <a:bodyPr wrap="square" rtlCol="0">
            <a:spAutoFit/>
          </a:bodyPr>
          <a:lstStyle/>
          <a:p>
            <a:r>
              <a:rPr lang="en-US" sz="2200" dirty="0" smtClean="0">
                <a:solidFill>
                  <a:prstClr val="white">
                    <a:lumMod val="50000"/>
                  </a:prstClr>
                </a:solidFill>
                <a:latin typeface="Corbel" pitchFamily="34" charset="0"/>
              </a:rPr>
              <a:t>Everybody Helps</a:t>
            </a:r>
            <a:endParaRPr lang="en-US" sz="2200" dirty="0">
              <a:solidFill>
                <a:prstClr val="white">
                  <a:lumMod val="50000"/>
                </a:prstClr>
              </a:solidFill>
              <a:latin typeface="Corbel" pitchFamily="34" charset="0"/>
            </a:endParaRPr>
          </a:p>
        </p:txBody>
      </p:sp>
      <p:pic>
        <p:nvPicPr>
          <p:cNvPr id="11" name="Picture 10" descr="10738245_daisycopy.jpg"/>
          <p:cNvPicPr>
            <a:picLocks noChangeAspect="1"/>
          </p:cNvPicPr>
          <p:nvPr/>
        </p:nvPicPr>
        <p:blipFill>
          <a:blip r:embed="rId6" cstate="print"/>
          <a:srcRect/>
          <a:stretch>
            <a:fillRect/>
          </a:stretch>
        </p:blipFill>
        <p:spPr>
          <a:xfrm>
            <a:off x="3398519" y="4693920"/>
            <a:ext cx="1100870" cy="109728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a:sp3d>
        </p:spPr>
      </p:pic>
      <p:sp>
        <p:nvSpPr>
          <p:cNvPr id="12" name="TextBox 11"/>
          <p:cNvSpPr txBox="1"/>
          <p:nvPr/>
        </p:nvSpPr>
        <p:spPr>
          <a:xfrm flipH="1">
            <a:off x="4617719" y="4846320"/>
            <a:ext cx="3840481" cy="430887"/>
          </a:xfrm>
          <a:prstGeom prst="rect">
            <a:avLst/>
          </a:prstGeom>
          <a:noFill/>
        </p:spPr>
        <p:txBody>
          <a:bodyPr wrap="square" rtlCol="0">
            <a:spAutoFit/>
          </a:bodyPr>
          <a:lstStyle/>
          <a:p>
            <a:r>
              <a:rPr lang="en-US" sz="2200" dirty="0" smtClean="0">
                <a:solidFill>
                  <a:prstClr val="white">
                    <a:lumMod val="50000"/>
                  </a:prstClr>
                </a:solidFill>
                <a:latin typeface="Corbel" pitchFamily="34" charset="0"/>
              </a:rPr>
              <a:t>Continue to Grow</a:t>
            </a:r>
            <a:endParaRPr lang="en-US" sz="2200" dirty="0">
              <a:solidFill>
                <a:prstClr val="white">
                  <a:lumMod val="50000"/>
                </a:prstClr>
              </a:solidFill>
              <a:latin typeface="Corbel" pitchFamily="34" charset="0"/>
            </a:endParaRPr>
          </a:p>
        </p:txBody>
      </p:sp>
    </p:spTree>
    <p:extLst>
      <p:ext uri="{BB962C8B-B14F-4D97-AF65-F5344CB8AC3E}">
        <p14:creationId xmlns:p14="http://schemas.microsoft.com/office/powerpoint/2010/main" val="2625607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0" presetClass="path" presetSubtype="0" accel="50000" decel="50000" fill="hold" nodeType="withEffect">
                                  <p:stCondLst>
                                    <p:cond delay="0"/>
                                  </p:stCondLst>
                                  <p:iterate type="lt">
                                    <p:tmPct val="0"/>
                                  </p:iterate>
                                  <p:childTnLst>
                                    <p:animMotion origin="layout" path="M 4.16667E-6 -3.89454E-6 C 0.06632 0.09598 0.13298 0.19219 0.18559 0.34991 C 0.23819 0.50764 0.27656 0.72688 0.3151 0.94635 " pathEditMode="relative" rAng="0" ptsTypes="aaA">
                                      <p:cBhvr>
                                        <p:cTn id="12" dur="1000" spd="-100000" fill="hold"/>
                                        <p:tgtEl>
                                          <p:spTgt spid="3"/>
                                        </p:tgtEl>
                                        <p:attrNameLst>
                                          <p:attrName>ppt_x</p:attrName>
                                          <p:attrName>ppt_y</p:attrName>
                                        </p:attrNameLst>
                                      </p:cBhvr>
                                      <p:rCtr x="15700" y="47300"/>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0" presetClass="path" presetSubtype="0" accel="50000" decel="50000" fill="hold" nodeType="withEffect">
                                  <p:stCondLst>
                                    <p:cond delay="0"/>
                                  </p:stCondLst>
                                  <p:iterate type="lt">
                                    <p:tmPct val="0"/>
                                  </p:iterate>
                                  <p:childTnLst>
                                    <p:animMotion origin="layout" path="M 8.33333E-7 2.78446E-6 C 0.05608 0.10522 0.08767 0.20583 0.1217 0.3358 C 0.15573 0.46577 0.18733 0.68709 0.20451 0.77937 " pathEditMode="relative" rAng="0" ptsTypes="faf">
                                      <p:cBhvr>
                                        <p:cTn id="24" dur="1000" spd="-100000" fill="hold"/>
                                        <p:tgtEl>
                                          <p:spTgt spid="5"/>
                                        </p:tgtEl>
                                        <p:attrNameLst>
                                          <p:attrName>ppt_x</p:attrName>
                                          <p:attrName>ppt_y</p:attrName>
                                        </p:attrNameLst>
                                      </p:cBhvr>
                                      <p:rCtr x="10200" y="39000"/>
                                    </p:animMotion>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0" presetClass="path" presetSubtype="0" accel="50000" decel="50000" fill="hold" nodeType="withEffect">
                                  <p:stCondLst>
                                    <p:cond delay="0"/>
                                  </p:stCondLst>
                                  <p:iterate type="lt">
                                    <p:tmPct val="0"/>
                                  </p:iterate>
                                  <p:childTnLst>
                                    <p:animMotion origin="layout" path="M -1.66667E-6 2.23867E-6 C 0.0198 0.07146 0.03959 0.14315 0.05973 0.2426 C 0.07987 0.34204 0.10035 0.46924 0.12084 0.59644 " pathEditMode="relative" ptsTypes="aaA">
                                      <p:cBhvr>
                                        <p:cTn id="36" dur="1000" spd="-100000" fill="hold"/>
                                        <p:tgtEl>
                                          <p:spTgt spid="6"/>
                                        </p:tgtEl>
                                        <p:attrNameLst>
                                          <p:attrName>ppt_x</p:attrName>
                                          <p:attrName>ppt_y</p:attrName>
                                        </p:attrNameLst>
                                      </p:cBhvr>
                                    </p:animMotion>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0" presetClass="path" presetSubtype="0" accel="50000" decel="50000" fill="hold" nodeType="withEffect">
                                  <p:stCondLst>
                                    <p:cond delay="0"/>
                                  </p:stCondLst>
                                  <p:iterate type="lt">
                                    <p:tmPct val="0"/>
                                  </p:iterate>
                                  <p:childTnLst>
                                    <p:animMotion origin="layout" path="M -2.22222E-6 1.26735E-6 C 0.01215 0.05966 0.0243 0.11956 0.03715 0.18686 C 0.05 0.25416 0.06371 0.32886 0.0776 0.40356 " pathEditMode="relative" ptsTypes="aaA">
                                      <p:cBhvr>
                                        <p:cTn id="48" dur="1000" spd="-100000" fill="hold"/>
                                        <p:tgtEl>
                                          <p:spTgt spid="11"/>
                                        </p:tgtEl>
                                        <p:attrNameLst>
                                          <p:attrName>ppt_x</p:attrName>
                                          <p:attrName>ppt_y</p:attrName>
                                        </p:attrNameLst>
                                      </p:cBhvr>
                                    </p:animMotion>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38400"/>
            <a:ext cx="4024312" cy="279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30225" y="275589"/>
            <a:ext cx="8229600" cy="4220211"/>
          </a:xfrm>
        </p:spPr>
        <p:txBody>
          <a:bodyPr/>
          <a:lstStyle/>
          <a:p>
            <a:r>
              <a:rPr lang="en-US" dirty="0"/>
              <a:t>Plain </a:t>
            </a:r>
            <a:r>
              <a:rPr lang="en-US" dirty="0" err="1"/>
              <a:t>ol</a:t>
            </a:r>
            <a:r>
              <a:rPr lang="en-US" dirty="0"/>
              <a:t>’ garden sponsorships, where a business donates to the garden in exchange for recognition on signage, newsletters, social media, or in other </a:t>
            </a:r>
            <a:r>
              <a:rPr lang="en-US" dirty="0" smtClean="0"/>
              <a:t>ways</a:t>
            </a:r>
          </a:p>
          <a:p>
            <a:r>
              <a:rPr lang="en-US" sz="2400" dirty="0"/>
              <a:t>http://www.woollyschoolgarden.org/support.html</a:t>
            </a:r>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487" y="4936807"/>
            <a:ext cx="266382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33520"/>
            <a:ext cx="24018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407" y="4826679"/>
            <a:ext cx="2556193" cy="1701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080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1" y="706119"/>
            <a:ext cx="1524000" cy="196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0"/>
            <a:ext cx="8229600" cy="914400"/>
          </a:xfrm>
        </p:spPr>
        <p:txBody>
          <a:bodyPr/>
          <a:lstStyle/>
          <a:p>
            <a:r>
              <a:rPr lang="en-US" dirty="0" smtClean="0"/>
              <a:t>Advertise, Advertise, Advertise</a:t>
            </a:r>
            <a:endParaRPr lang="en-US" dirty="0"/>
          </a:p>
        </p:txBody>
      </p:sp>
      <p:sp>
        <p:nvSpPr>
          <p:cNvPr id="3" name="Content Placeholder 2"/>
          <p:cNvSpPr>
            <a:spLocks noGrp="1"/>
          </p:cNvSpPr>
          <p:nvPr>
            <p:ph idx="1"/>
          </p:nvPr>
        </p:nvSpPr>
        <p:spPr>
          <a:xfrm>
            <a:off x="0" y="2209800"/>
            <a:ext cx="8229600" cy="4525963"/>
          </a:xfrm>
        </p:spPr>
        <p:txBody>
          <a:bodyPr>
            <a:normAutofit fontScale="70000" lnSpcReduction="20000"/>
          </a:bodyPr>
          <a:lstStyle/>
          <a:p>
            <a:r>
              <a:rPr lang="en-US" dirty="0"/>
              <a:t>Adopt-a-Garden Program</a:t>
            </a:r>
          </a:p>
          <a:p>
            <a:r>
              <a:rPr lang="en-US" dirty="0"/>
              <a:t>Approach community businesses and ask them to sponsor the garden (or a few rows) in exchange for advertising at the garden site.</a:t>
            </a:r>
          </a:p>
          <a:p>
            <a:r>
              <a:rPr lang="en-US" dirty="0" smtClean="0"/>
              <a:t>Facebook Make </a:t>
            </a:r>
            <a:r>
              <a:rPr lang="en-US" dirty="0"/>
              <a:t>a Facebook page for your garden, and include a link that will let people donate to the garden on-line. This will help to raise awareness for your projects and provide a source of revenue.</a:t>
            </a:r>
          </a:p>
          <a:p>
            <a:r>
              <a:rPr lang="en-US" dirty="0" err="1" smtClean="0"/>
              <a:t>Razoo</a:t>
            </a:r>
            <a:r>
              <a:rPr lang="en-US" dirty="0" smtClean="0"/>
              <a:t>/</a:t>
            </a:r>
            <a:r>
              <a:rPr lang="en-US" dirty="0" err="1" smtClean="0"/>
              <a:t>kickstarter</a:t>
            </a:r>
            <a:r>
              <a:rPr lang="en-US" dirty="0" smtClean="0"/>
              <a:t> On </a:t>
            </a:r>
            <a:r>
              <a:rPr lang="en-US" dirty="0"/>
              <a:t>these websites (www.razoo.com / www.kickstarter.com) community groups post their projects and fundraising goals. People can read the descriptions and donate on-line.</a:t>
            </a:r>
          </a:p>
          <a:p>
            <a:r>
              <a:rPr lang="en-US" dirty="0"/>
              <a:t>Apply for </a:t>
            </a:r>
            <a:r>
              <a:rPr lang="en-US" dirty="0" smtClean="0"/>
              <a:t>Grants We </a:t>
            </a:r>
            <a:r>
              <a:rPr lang="en-US" dirty="0"/>
              <a:t>found a bunch of grant opportunities that may be applicable to your garden projects.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685800"/>
            <a:ext cx="2325687" cy="173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38200"/>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112203"/>
            <a:ext cx="884237" cy="88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5102588"/>
            <a:ext cx="847407" cy="122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231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0003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08100" y="274638"/>
            <a:ext cx="7378700" cy="1143000"/>
          </a:xfrm>
        </p:spPr>
        <p:txBody>
          <a:bodyPr/>
          <a:lstStyle/>
          <a:p>
            <a:pPr algn="l"/>
            <a:r>
              <a:rPr lang="en-US" dirty="0" smtClean="0"/>
              <a:t>Everybody Helps!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138430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2857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 y="1715294"/>
            <a:ext cx="8458200" cy="3139321"/>
          </a:xfrm>
          <a:prstGeom prst="rect">
            <a:avLst/>
          </a:prstGeom>
        </p:spPr>
        <p:txBody>
          <a:bodyPr wrap="square">
            <a:spAutoFit/>
          </a:bodyPr>
          <a:lstStyle/>
          <a:p>
            <a:r>
              <a:rPr lang="en-US" dirty="0"/>
              <a:t>VOLUNTEERING</a:t>
            </a:r>
          </a:p>
          <a:p>
            <a:endParaRPr lang="en-US" dirty="0"/>
          </a:p>
          <a:p>
            <a:endParaRPr lang="en-US" dirty="0"/>
          </a:p>
          <a:p>
            <a:r>
              <a:rPr lang="en-US" dirty="0"/>
              <a:t>Volunteers keep our gardens – and the children who learn in them – growing! Please consider sharing your time and talents with REAL School Gardens.  We currently have volunteer opportunities in our North Texas Region.</a:t>
            </a:r>
          </a:p>
          <a:p>
            <a:endParaRPr lang="en-US" dirty="0"/>
          </a:p>
          <a:p>
            <a:r>
              <a:rPr lang="en-US" dirty="0"/>
              <a:t>If you are a corporation or group looking for a team building activity, we offer a fun and turn-key community building and volunteering day, where managers and employees working side by side with teachers, parents and students to bring a garden to life.     </a:t>
            </a:r>
          </a:p>
          <a:p>
            <a:endParaRPr lang="en-US" dirty="0"/>
          </a:p>
        </p:txBody>
      </p:sp>
    </p:spTree>
    <p:extLst>
      <p:ext uri="{BB962C8B-B14F-4D97-AF65-F5344CB8AC3E}">
        <p14:creationId xmlns:p14="http://schemas.microsoft.com/office/powerpoint/2010/main" val="1516800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32080"/>
            <a:ext cx="4837113" cy="635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048" y="304800"/>
            <a:ext cx="4062278" cy="6477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2849158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057400"/>
            <a:ext cx="8458200" cy="4801314"/>
          </a:xfrm>
          <a:prstGeom prst="rect">
            <a:avLst/>
          </a:prstGeom>
        </p:spPr>
        <p:txBody>
          <a:bodyPr wrap="square">
            <a:spAutoFit/>
          </a:bodyPr>
          <a:lstStyle/>
          <a:p>
            <a:r>
              <a:rPr lang="en-US" dirty="0"/>
              <a:t>Slow Food Maui is sponsoring one of the </a:t>
            </a:r>
            <a:r>
              <a:rPr lang="en-US" u="sng" dirty="0"/>
              <a:t>Work and Learn Days </a:t>
            </a:r>
            <a:r>
              <a:rPr lang="en-US" dirty="0"/>
              <a:t>at the </a:t>
            </a:r>
            <a:r>
              <a:rPr lang="en-US" dirty="0" err="1"/>
              <a:t>Kihei</a:t>
            </a:r>
            <a:r>
              <a:rPr lang="en-US" dirty="0"/>
              <a:t> Elementary School Garden on November 12, and we need volunteers! Work starts at 8:00 a.m. and they usually finish up about 11:00 a.m., but people don’t need to be there the whole time.</a:t>
            </a:r>
          </a:p>
          <a:p>
            <a:endParaRPr lang="en-US" dirty="0"/>
          </a:p>
          <a:p>
            <a:r>
              <a:rPr lang="en-US" dirty="0"/>
              <a:t>Here is what is expected from sponsors:</a:t>
            </a:r>
          </a:p>
          <a:p>
            <a:endParaRPr lang="en-US" dirty="0"/>
          </a:p>
          <a:p>
            <a:r>
              <a:rPr lang="en-US" dirty="0"/>
              <a:t>•Bring local, healthy snacks for about 20-25 people. (Fresh fruit, baked goodies, etc.) Nothing too fancy as they are in the garden! There are no kitchen facilities available.</a:t>
            </a:r>
          </a:p>
          <a:p>
            <a:r>
              <a:rPr lang="en-US" dirty="0"/>
              <a:t>•They’ll supply water, but if we want to bring some other drinks, that’s great. They’ll supply cups, napkins, plates and silverware (as needed.) Finger food usually works the best!</a:t>
            </a:r>
          </a:p>
          <a:p>
            <a:r>
              <a:rPr lang="en-US" dirty="0"/>
              <a:t>•They love it when their sponsors get dirty with them in the garden. Please bring hat and gloves, and wear close-toed shoes.</a:t>
            </a:r>
          </a:p>
          <a:p>
            <a:r>
              <a:rPr lang="en-US" dirty="0"/>
              <a:t>•Be prepared to tell people about Slow Food Maui and how they can get involved.</a:t>
            </a:r>
          </a:p>
          <a:p>
            <a:r>
              <a:rPr lang="en-US" dirty="0"/>
              <a:t>•They usually have a mix of community volunteers, teachers, parents and kids.</a:t>
            </a:r>
          </a:p>
          <a:p>
            <a:r>
              <a:rPr lang="en-US" dirty="0"/>
              <a:t>We need your help! Please contact us if you’re able to lend a hand for this great cause!</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5401"/>
            <a:ext cx="3200400" cy="214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05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to Grow</a:t>
            </a:r>
            <a:endParaRPr lang="en-US" dirty="0"/>
          </a:p>
        </p:txBody>
      </p:sp>
      <p:sp>
        <p:nvSpPr>
          <p:cNvPr id="3" name="Content Placeholder 2"/>
          <p:cNvSpPr>
            <a:spLocks noGrp="1"/>
          </p:cNvSpPr>
          <p:nvPr>
            <p:ph idx="1"/>
          </p:nvPr>
        </p:nvSpPr>
        <p:spPr>
          <a:xfrm>
            <a:off x="457200" y="2819400"/>
            <a:ext cx="8229600" cy="3306763"/>
          </a:xfrm>
        </p:spPr>
        <p:txBody>
          <a:bodyPr/>
          <a:lstStyle/>
          <a:p>
            <a:r>
              <a:rPr lang="en-US" dirty="0">
                <a:hlinkClick r:id="rId2"/>
              </a:rPr>
              <a:t>http://</a:t>
            </a:r>
            <a:r>
              <a:rPr lang="en-US" dirty="0" smtClean="0">
                <a:hlinkClick r:id="rId2"/>
              </a:rPr>
              <a:t>www.kidsgardening.org/classroom-projects</a:t>
            </a:r>
            <a:endParaRPr lang="en-US" dirty="0"/>
          </a:p>
          <a:p>
            <a:r>
              <a:rPr lang="en-US" dirty="0">
                <a:hlinkClick r:id="rId3"/>
              </a:rPr>
              <a:t>http://sproutrobot.com</a:t>
            </a:r>
            <a:r>
              <a:rPr lang="en-US" dirty="0" smtClean="0">
                <a:hlinkClick r:id="rId3"/>
              </a:rPr>
              <a:t>/</a:t>
            </a:r>
            <a:endParaRPr lang="en-US" dirty="0" smtClean="0"/>
          </a:p>
          <a:p>
            <a:r>
              <a:rPr lang="en-US" dirty="0">
                <a:hlinkClick r:id="rId4"/>
              </a:rPr>
              <a:t>http://letsgrowveggies.com</a:t>
            </a:r>
            <a:r>
              <a:rPr lang="en-US" dirty="0" smtClean="0">
                <a:hlinkClick r:id="rId4"/>
              </a:rPr>
              <a:t>/</a:t>
            </a:r>
            <a:endParaRPr lang="en-US" dirty="0" smtClean="0"/>
          </a:p>
          <a:p>
            <a:endParaRPr lang="en-US" dirty="0" smtClean="0"/>
          </a:p>
          <a:p>
            <a:endParaRPr lang="en-US" dirty="0"/>
          </a:p>
          <a:p>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4" y="228600"/>
            <a:ext cx="1390650"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6" t="4288" r="1905"/>
          <a:stretch/>
        </p:blipFill>
        <p:spPr bwMode="auto">
          <a:xfrm rot="6310980">
            <a:off x="6604935" y="567299"/>
            <a:ext cx="2738813" cy="204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686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6915"/>
            <a:ext cx="7772400" cy="1470025"/>
          </a:xfrm>
        </p:spPr>
        <p:txBody>
          <a:bodyPr/>
          <a:lstStyle/>
          <a:p>
            <a:r>
              <a:rPr lang="en-US" dirty="0" smtClean="0"/>
              <a:t>You have to start with a </a:t>
            </a:r>
            <a:r>
              <a:rPr lang="en-US" dirty="0" smtClean="0"/>
              <a:t>vision</a:t>
            </a:r>
            <a:endParaRPr lang="en-US" dirty="0"/>
          </a:p>
        </p:txBody>
      </p:sp>
      <p:sp>
        <p:nvSpPr>
          <p:cNvPr id="3" name="Subtitle 2"/>
          <p:cNvSpPr>
            <a:spLocks noGrp="1"/>
          </p:cNvSpPr>
          <p:nvPr>
            <p:ph type="subTitle" idx="1"/>
          </p:nvPr>
        </p:nvSpPr>
        <p:spPr>
          <a:xfrm>
            <a:off x="615950" y="1524000"/>
            <a:ext cx="8070850" cy="4114800"/>
          </a:xfrm>
        </p:spPr>
        <p:txBody>
          <a:bodyPr>
            <a:normAutofit fontScale="92500" lnSpcReduction="20000"/>
          </a:bodyPr>
          <a:lstStyle/>
          <a:p>
            <a:pPr marL="514350" indent="-514350" algn="l">
              <a:lnSpc>
                <a:spcPct val="150000"/>
              </a:lnSpc>
              <a:buFont typeface="+mj-lt"/>
              <a:buAutoNum type="arabicPeriod"/>
            </a:pPr>
            <a:r>
              <a:rPr lang="en-US" dirty="0" smtClean="0">
                <a:solidFill>
                  <a:schemeClr val="accent3">
                    <a:lumMod val="50000"/>
                  </a:schemeClr>
                </a:solidFill>
              </a:rPr>
              <a:t>Curriculum through Hands On Learning</a:t>
            </a:r>
          </a:p>
          <a:p>
            <a:pPr marL="514350" indent="-514350" algn="l">
              <a:lnSpc>
                <a:spcPct val="150000"/>
              </a:lnSpc>
              <a:buFont typeface="+mj-lt"/>
              <a:buAutoNum type="arabicPeriod"/>
            </a:pPr>
            <a:r>
              <a:rPr lang="en-US" dirty="0" smtClean="0">
                <a:solidFill>
                  <a:schemeClr val="accent3">
                    <a:lumMod val="50000"/>
                  </a:schemeClr>
                </a:solidFill>
              </a:rPr>
              <a:t>Nutrition and Healthy Food</a:t>
            </a:r>
          </a:p>
          <a:p>
            <a:pPr marL="514350" indent="-514350" algn="l">
              <a:lnSpc>
                <a:spcPct val="150000"/>
              </a:lnSpc>
              <a:buFont typeface="+mj-lt"/>
              <a:buAutoNum type="arabicPeriod"/>
            </a:pPr>
            <a:r>
              <a:rPr lang="en-US" dirty="0" smtClean="0">
                <a:solidFill>
                  <a:schemeClr val="accent3">
                    <a:lumMod val="50000"/>
                  </a:schemeClr>
                </a:solidFill>
              </a:rPr>
              <a:t>Engineering</a:t>
            </a:r>
          </a:p>
          <a:p>
            <a:pPr marL="514350" indent="-514350" algn="l">
              <a:lnSpc>
                <a:spcPct val="150000"/>
              </a:lnSpc>
              <a:buFont typeface="+mj-lt"/>
              <a:buAutoNum type="arabicPeriod"/>
            </a:pPr>
            <a:r>
              <a:rPr lang="en-US" dirty="0" smtClean="0">
                <a:solidFill>
                  <a:schemeClr val="accent3">
                    <a:lumMod val="50000"/>
                  </a:schemeClr>
                </a:solidFill>
              </a:rPr>
              <a:t>The Arts</a:t>
            </a:r>
          </a:p>
          <a:p>
            <a:pPr marL="514350" indent="-514350" algn="l">
              <a:lnSpc>
                <a:spcPct val="150000"/>
              </a:lnSpc>
              <a:buFont typeface="+mj-lt"/>
              <a:buAutoNum type="arabicPeriod"/>
            </a:pPr>
            <a:r>
              <a:rPr lang="en-US" dirty="0" smtClean="0">
                <a:solidFill>
                  <a:schemeClr val="accent3">
                    <a:lumMod val="50000"/>
                  </a:schemeClr>
                </a:solidFill>
              </a:rPr>
              <a:t>School </a:t>
            </a:r>
            <a:r>
              <a:rPr lang="en-US" dirty="0" smtClean="0">
                <a:solidFill>
                  <a:schemeClr val="accent3">
                    <a:lumMod val="50000"/>
                  </a:schemeClr>
                </a:solidFill>
              </a:rPr>
              <a:t>Climate</a:t>
            </a:r>
          </a:p>
          <a:p>
            <a:pPr marL="514350" indent="-514350" algn="l">
              <a:lnSpc>
                <a:spcPct val="150000"/>
              </a:lnSpc>
              <a:buFont typeface="+mj-lt"/>
              <a:buAutoNum type="arabicPeriod"/>
            </a:pPr>
            <a:r>
              <a:rPr lang="en-US" dirty="0" smtClean="0">
                <a:solidFill>
                  <a:schemeClr val="accent3">
                    <a:lumMod val="50000"/>
                  </a:schemeClr>
                </a:solidFill>
              </a:rPr>
              <a:t>Community Engagement</a:t>
            </a:r>
            <a:endParaRPr lang="en-US" dirty="0">
              <a:solidFill>
                <a:schemeClr val="accent3">
                  <a:lumMod val="50000"/>
                </a:scheme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38430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2849" y="2286000"/>
            <a:ext cx="324485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676650"/>
            <a:ext cx="22002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293566"/>
            <a:ext cx="2426563" cy="1811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008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365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ckekl\Desktop\New folder\CAM005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4085" y="0"/>
            <a:ext cx="230505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eckekl\Desktop\New folder\CAM005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135" y="0"/>
            <a:ext cx="1712769" cy="2283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eckekl\Desktop\New folder\CAM005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399"/>
            <a:ext cx="16002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eckekl\Desktop\New folder\CAM005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8850" y="243148"/>
            <a:ext cx="3105150" cy="414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eckekl\Desktop\New folder\CAM005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83692"/>
            <a:ext cx="2501179" cy="333490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eckekl\Desktop\New folder\CAM005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800" y="3657600"/>
            <a:ext cx="1957302" cy="26097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deckekl\Desktop\New folder\CAM0053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9400" y="4383348"/>
            <a:ext cx="1700213"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deckekl\Desktop\New folder\CAM0053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200" y="3698761"/>
            <a:ext cx="2225083" cy="296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35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399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3962400" cy="26416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851" y="3276600"/>
            <a:ext cx="5141147" cy="34415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3650" y="152400"/>
            <a:ext cx="2740131" cy="201739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424" y="172720"/>
            <a:ext cx="2667000" cy="177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35" y="3746394"/>
            <a:ext cx="3978774" cy="2971800"/>
          </a:xfrm>
          <a:prstGeom prst="rect">
            <a:avLst/>
          </a:prstGeom>
        </p:spPr>
      </p:pic>
    </p:spTree>
    <p:extLst>
      <p:ext uri="{BB962C8B-B14F-4D97-AF65-F5344CB8AC3E}">
        <p14:creationId xmlns:p14="http://schemas.microsoft.com/office/powerpoint/2010/main" val="4121569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45243" cy="630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591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0" y="152400"/>
            <a:ext cx="597373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558792"/>
            <a:ext cx="4657725" cy="315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1" y="0"/>
            <a:ext cx="3333750"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22674"/>
      </p:ext>
    </p:extLst>
  </p:cSld>
  <p:clrMapOvr>
    <a:masterClrMapping/>
  </p:clrMapOvr>
  <p:timing>
    <p:tnLst>
      <p:par>
        <p:cTn id="1" dur="indefinite" restart="never" nodeType="tmRoot"/>
      </p:par>
    </p:tnLst>
  </p:timing>
</p:sld>
</file>

<file path=ppt/theme/theme1.xml><?xml version="1.0" encoding="utf-8"?>
<a:theme xmlns:a="http://schemas.openxmlformats.org/drawingml/2006/main" name="Animated_picture_buttons_grow_and_turn_on_pa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4D78C37-F75A-4B70-8686-418C4989BE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Animated_picture_buttons_grow_and_turn_on_path</Template>
  <TotalTime>5638</TotalTime>
  <Words>2532</Words>
  <Application>Microsoft Office PowerPoint</Application>
  <PresentationFormat>On-screen Show (4:3)</PresentationFormat>
  <Paragraphs>146</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Animated_picture_buttons_grow_and_turn_on_path</vt:lpstr>
      <vt:lpstr>PowerPoint Presentation</vt:lpstr>
      <vt:lpstr>PowerPoint Presentation</vt:lpstr>
      <vt:lpstr>You have to start with a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Raising Money for your Garden</vt:lpstr>
      <vt:lpstr>PowerPoint Presentation</vt:lpstr>
      <vt:lpstr>Resources</vt:lpstr>
      <vt:lpstr>Plan Events</vt:lpstr>
      <vt:lpstr>PowerPoint Presentation</vt:lpstr>
      <vt:lpstr>PowerPoint Presentation</vt:lpstr>
      <vt:lpstr>Advertise, Advertise, Advertise</vt:lpstr>
      <vt:lpstr>Everybody Helps!</vt:lpstr>
      <vt:lpstr>PowerPoint Presentation</vt:lpstr>
      <vt:lpstr>PowerPoint Presentation</vt:lpstr>
      <vt:lpstr>Continue to Grow</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Decker</dc:creator>
  <cp:lastModifiedBy>LocalAdmin</cp:lastModifiedBy>
  <cp:revision>43</cp:revision>
  <cp:lastPrinted>2014-04-22T16:28:48Z</cp:lastPrinted>
  <dcterms:created xsi:type="dcterms:W3CDTF">2014-04-18T13:27:38Z</dcterms:created>
  <dcterms:modified xsi:type="dcterms:W3CDTF">2014-04-23T22:32:22Z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TC018814389991</vt:lpwstr>
  </property>
</Properties>
</file>