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sldIdLst>
    <p:sldId id="256" r:id="rId2"/>
    <p:sldId id="261" r:id="rId3"/>
    <p:sldId id="257" r:id="rId4"/>
    <p:sldId id="258" r:id="rId5"/>
    <p:sldId id="296" r:id="rId6"/>
    <p:sldId id="275" r:id="rId7"/>
    <p:sldId id="295" r:id="rId8"/>
    <p:sldId id="276" r:id="rId9"/>
    <p:sldId id="297" r:id="rId10"/>
    <p:sldId id="259" r:id="rId11"/>
    <p:sldId id="290" r:id="rId12"/>
    <p:sldId id="264" r:id="rId13"/>
    <p:sldId id="262" r:id="rId14"/>
    <p:sldId id="268" r:id="rId15"/>
    <p:sldId id="272" r:id="rId16"/>
    <p:sldId id="265" r:id="rId17"/>
    <p:sldId id="302" r:id="rId18"/>
    <p:sldId id="260" r:id="rId19"/>
    <p:sldId id="291" r:id="rId20"/>
    <p:sldId id="298" r:id="rId21"/>
    <p:sldId id="274" r:id="rId22"/>
    <p:sldId id="293" r:id="rId23"/>
    <p:sldId id="299" r:id="rId24"/>
    <p:sldId id="301" r:id="rId25"/>
    <p:sldId id="303" r:id="rId26"/>
    <p:sldId id="300" r:id="rId27"/>
    <p:sldId id="292"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8642"/>
    <a:srgbClr val="174520"/>
    <a:srgbClr val="3DB9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99" autoAdjust="0"/>
    <p:restoredTop sz="94728" autoAdjust="0"/>
  </p:normalViewPr>
  <p:slideViewPr>
    <p:cSldViewPr>
      <p:cViewPr>
        <p:scale>
          <a:sx n="50" d="100"/>
          <a:sy n="50" d="100"/>
        </p:scale>
        <p:origin x="-1056" y="-6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Bracken Magnet Reading  and Science Proficiency</a:t>
            </a:r>
          </a:p>
        </c:rich>
      </c:tx>
      <c:layout/>
      <c:overlay val="0"/>
    </c:title>
    <c:autoTitleDeleted val="0"/>
    <c:plotArea>
      <c:layout/>
      <c:barChart>
        <c:barDir val="col"/>
        <c:grouping val="clustered"/>
        <c:varyColors val="0"/>
        <c:ser>
          <c:idx val="0"/>
          <c:order val="0"/>
          <c:tx>
            <c:strRef>
              <c:f>Sheet1!$A$24</c:f>
              <c:strCache>
                <c:ptCount val="1"/>
                <c:pt idx="0">
                  <c:v>3rd Grade Reading</c:v>
                </c:pt>
              </c:strCache>
            </c:strRef>
          </c:tx>
          <c:invertIfNegative val="0"/>
          <c:dLbls>
            <c:txPr>
              <a:bodyPr rot="0" vert="horz"/>
              <a:lstStyle/>
              <a:p>
                <a:pPr>
                  <a:defRPr/>
                </a:pPr>
                <a:endParaRPr lang="en-US"/>
              </a:p>
            </c:txPr>
            <c:dLblPos val="ctr"/>
            <c:showLegendKey val="0"/>
            <c:showVal val="1"/>
            <c:showCatName val="0"/>
            <c:showSerName val="0"/>
            <c:showPercent val="0"/>
            <c:showBubbleSize val="0"/>
            <c:showLeaderLines val="0"/>
          </c:dLbls>
          <c:cat>
            <c:numRef>
              <c:f>Sheet1!$B$21:$K$21</c:f>
              <c:numCache>
                <c:formatCode>General</c:formatCode>
                <c:ptCount val="10"/>
                <c:pt idx="0">
                  <c:v>2003</c:v>
                </c:pt>
                <c:pt idx="1">
                  <c:v>2004</c:v>
                </c:pt>
                <c:pt idx="2">
                  <c:v>2005</c:v>
                </c:pt>
                <c:pt idx="3">
                  <c:v>2006</c:v>
                </c:pt>
                <c:pt idx="4">
                  <c:v>2007</c:v>
                </c:pt>
                <c:pt idx="5">
                  <c:v>2008</c:v>
                </c:pt>
                <c:pt idx="6">
                  <c:v>2009</c:v>
                </c:pt>
                <c:pt idx="7">
                  <c:v>2010</c:v>
                </c:pt>
                <c:pt idx="8">
                  <c:v>2011</c:v>
                </c:pt>
                <c:pt idx="9">
                  <c:v>2012</c:v>
                </c:pt>
              </c:numCache>
            </c:numRef>
          </c:cat>
          <c:val>
            <c:numRef>
              <c:f>Sheet1!$B$24:$K$24</c:f>
              <c:numCache>
                <c:formatCode>General</c:formatCode>
                <c:ptCount val="10"/>
                <c:pt idx="0">
                  <c:v>33</c:v>
                </c:pt>
                <c:pt idx="1">
                  <c:v>51</c:v>
                </c:pt>
                <c:pt idx="2">
                  <c:v>45</c:v>
                </c:pt>
                <c:pt idx="3">
                  <c:v>46</c:v>
                </c:pt>
                <c:pt idx="4">
                  <c:v>55</c:v>
                </c:pt>
                <c:pt idx="5">
                  <c:v>61</c:v>
                </c:pt>
                <c:pt idx="6">
                  <c:v>59</c:v>
                </c:pt>
                <c:pt idx="7">
                  <c:v>73</c:v>
                </c:pt>
                <c:pt idx="8">
                  <c:v>77</c:v>
                </c:pt>
                <c:pt idx="9">
                  <c:v>80</c:v>
                </c:pt>
              </c:numCache>
            </c:numRef>
          </c:val>
        </c:ser>
        <c:ser>
          <c:idx val="1"/>
          <c:order val="1"/>
          <c:tx>
            <c:strRef>
              <c:f>Sheet1!$A$30</c:f>
              <c:strCache>
                <c:ptCount val="1"/>
                <c:pt idx="0">
                  <c:v>4th Grade Reading</c:v>
                </c:pt>
              </c:strCache>
            </c:strRef>
          </c:tx>
          <c:invertIfNegative val="0"/>
          <c:dLbls>
            <c:dLblPos val="ctr"/>
            <c:showLegendKey val="0"/>
            <c:showVal val="1"/>
            <c:showCatName val="0"/>
            <c:showSerName val="0"/>
            <c:showPercent val="0"/>
            <c:showBubbleSize val="0"/>
            <c:showLeaderLines val="0"/>
          </c:dLbls>
          <c:trendline>
            <c:trendlineType val="linear"/>
            <c:dispRSqr val="0"/>
            <c:dispEq val="0"/>
          </c:trendline>
          <c:cat>
            <c:numRef>
              <c:f>Sheet1!$B$21:$K$21</c:f>
              <c:numCache>
                <c:formatCode>General</c:formatCode>
                <c:ptCount val="10"/>
                <c:pt idx="0">
                  <c:v>2003</c:v>
                </c:pt>
                <c:pt idx="1">
                  <c:v>2004</c:v>
                </c:pt>
                <c:pt idx="2">
                  <c:v>2005</c:v>
                </c:pt>
                <c:pt idx="3">
                  <c:v>2006</c:v>
                </c:pt>
                <c:pt idx="4">
                  <c:v>2007</c:v>
                </c:pt>
                <c:pt idx="5">
                  <c:v>2008</c:v>
                </c:pt>
                <c:pt idx="6">
                  <c:v>2009</c:v>
                </c:pt>
                <c:pt idx="7">
                  <c:v>2010</c:v>
                </c:pt>
                <c:pt idx="8">
                  <c:v>2011</c:v>
                </c:pt>
                <c:pt idx="9">
                  <c:v>2012</c:v>
                </c:pt>
              </c:numCache>
            </c:numRef>
          </c:cat>
          <c:val>
            <c:numRef>
              <c:f>Sheet1!$B$30:$K$30</c:f>
              <c:numCache>
                <c:formatCode>General</c:formatCode>
                <c:ptCount val="10"/>
                <c:pt idx="3">
                  <c:v>63</c:v>
                </c:pt>
                <c:pt idx="4">
                  <c:v>52</c:v>
                </c:pt>
                <c:pt idx="5">
                  <c:v>67</c:v>
                </c:pt>
                <c:pt idx="6">
                  <c:v>63</c:v>
                </c:pt>
                <c:pt idx="7">
                  <c:v>80</c:v>
                </c:pt>
                <c:pt idx="8">
                  <c:v>88</c:v>
                </c:pt>
                <c:pt idx="9">
                  <c:v>94</c:v>
                </c:pt>
              </c:numCache>
            </c:numRef>
          </c:val>
        </c:ser>
        <c:ser>
          <c:idx val="2"/>
          <c:order val="2"/>
          <c:tx>
            <c:strRef>
              <c:f>Sheet1!$A$36</c:f>
              <c:strCache>
                <c:ptCount val="1"/>
                <c:pt idx="0">
                  <c:v>5th Grade Reading</c:v>
                </c:pt>
              </c:strCache>
            </c:strRef>
          </c:tx>
          <c:invertIfNegative val="0"/>
          <c:dLbls>
            <c:dLblPos val="ctr"/>
            <c:showLegendKey val="0"/>
            <c:showVal val="1"/>
            <c:showCatName val="0"/>
            <c:showSerName val="0"/>
            <c:showPercent val="0"/>
            <c:showBubbleSize val="0"/>
            <c:showLeaderLines val="0"/>
          </c:dLbls>
          <c:cat>
            <c:numRef>
              <c:f>Sheet1!$B$21:$K$21</c:f>
              <c:numCache>
                <c:formatCode>General</c:formatCode>
                <c:ptCount val="10"/>
                <c:pt idx="0">
                  <c:v>2003</c:v>
                </c:pt>
                <c:pt idx="1">
                  <c:v>2004</c:v>
                </c:pt>
                <c:pt idx="2">
                  <c:v>2005</c:v>
                </c:pt>
                <c:pt idx="3">
                  <c:v>2006</c:v>
                </c:pt>
                <c:pt idx="4">
                  <c:v>2007</c:v>
                </c:pt>
                <c:pt idx="5">
                  <c:v>2008</c:v>
                </c:pt>
                <c:pt idx="6">
                  <c:v>2009</c:v>
                </c:pt>
                <c:pt idx="7">
                  <c:v>2010</c:v>
                </c:pt>
                <c:pt idx="8">
                  <c:v>2011</c:v>
                </c:pt>
                <c:pt idx="9">
                  <c:v>2012</c:v>
                </c:pt>
              </c:numCache>
            </c:numRef>
          </c:cat>
          <c:val>
            <c:numRef>
              <c:f>Sheet1!$B$36:$K$36</c:f>
              <c:numCache>
                <c:formatCode>General</c:formatCode>
                <c:ptCount val="10"/>
                <c:pt idx="0">
                  <c:v>20.2</c:v>
                </c:pt>
                <c:pt idx="1">
                  <c:v>47</c:v>
                </c:pt>
                <c:pt idx="2">
                  <c:v>42</c:v>
                </c:pt>
                <c:pt idx="3">
                  <c:v>44</c:v>
                </c:pt>
                <c:pt idx="4">
                  <c:v>63</c:v>
                </c:pt>
                <c:pt idx="5">
                  <c:v>52</c:v>
                </c:pt>
                <c:pt idx="6">
                  <c:v>60</c:v>
                </c:pt>
                <c:pt idx="7">
                  <c:v>61</c:v>
                </c:pt>
                <c:pt idx="8">
                  <c:v>67</c:v>
                </c:pt>
                <c:pt idx="9">
                  <c:v>89</c:v>
                </c:pt>
              </c:numCache>
            </c:numRef>
          </c:val>
        </c:ser>
        <c:ser>
          <c:idx val="3"/>
          <c:order val="3"/>
          <c:tx>
            <c:strRef>
              <c:f>Sheet1!$A$37</c:f>
              <c:strCache>
                <c:ptCount val="1"/>
                <c:pt idx="0">
                  <c:v>5th Grade Science</c:v>
                </c:pt>
              </c:strCache>
            </c:strRef>
          </c:tx>
          <c:invertIfNegative val="0"/>
          <c:dLbls>
            <c:dLblPos val="ctr"/>
            <c:showLegendKey val="0"/>
            <c:showVal val="1"/>
            <c:showCatName val="0"/>
            <c:showSerName val="0"/>
            <c:showPercent val="0"/>
            <c:showBubbleSize val="0"/>
            <c:showLeaderLines val="0"/>
          </c:dLbls>
          <c:cat>
            <c:numRef>
              <c:f>Sheet1!$B$21:$K$21</c:f>
              <c:numCache>
                <c:formatCode>General</c:formatCode>
                <c:ptCount val="10"/>
                <c:pt idx="0">
                  <c:v>2003</c:v>
                </c:pt>
                <c:pt idx="1">
                  <c:v>2004</c:v>
                </c:pt>
                <c:pt idx="2">
                  <c:v>2005</c:v>
                </c:pt>
                <c:pt idx="3">
                  <c:v>2006</c:v>
                </c:pt>
                <c:pt idx="4">
                  <c:v>2007</c:v>
                </c:pt>
                <c:pt idx="5">
                  <c:v>2008</c:v>
                </c:pt>
                <c:pt idx="6">
                  <c:v>2009</c:v>
                </c:pt>
                <c:pt idx="7">
                  <c:v>2010</c:v>
                </c:pt>
                <c:pt idx="8">
                  <c:v>2011</c:v>
                </c:pt>
                <c:pt idx="9">
                  <c:v>2012</c:v>
                </c:pt>
              </c:numCache>
            </c:numRef>
          </c:cat>
          <c:val>
            <c:numRef>
              <c:f>Sheet1!$B$37:$K$37</c:f>
              <c:numCache>
                <c:formatCode>General</c:formatCode>
                <c:ptCount val="10"/>
                <c:pt idx="2">
                  <c:v>60</c:v>
                </c:pt>
                <c:pt idx="3">
                  <c:v>59</c:v>
                </c:pt>
                <c:pt idx="5">
                  <c:v>66</c:v>
                </c:pt>
                <c:pt idx="6">
                  <c:v>74</c:v>
                </c:pt>
                <c:pt idx="7">
                  <c:v>63</c:v>
                </c:pt>
                <c:pt idx="8">
                  <c:v>80</c:v>
                </c:pt>
                <c:pt idx="9">
                  <c:v>94</c:v>
                </c:pt>
              </c:numCache>
            </c:numRef>
          </c:val>
        </c:ser>
        <c:dLbls>
          <c:showLegendKey val="0"/>
          <c:showVal val="0"/>
          <c:showCatName val="0"/>
          <c:showSerName val="0"/>
          <c:showPercent val="0"/>
          <c:showBubbleSize val="0"/>
        </c:dLbls>
        <c:gapWidth val="150"/>
        <c:axId val="156380544"/>
        <c:axId val="156394624"/>
      </c:barChart>
      <c:catAx>
        <c:axId val="156380544"/>
        <c:scaling>
          <c:orientation val="minMax"/>
        </c:scaling>
        <c:delete val="0"/>
        <c:axPos val="b"/>
        <c:numFmt formatCode="General" sourceLinked="1"/>
        <c:majorTickMark val="none"/>
        <c:minorTickMark val="none"/>
        <c:tickLblPos val="nextTo"/>
        <c:crossAx val="156394624"/>
        <c:crosses val="autoZero"/>
        <c:auto val="1"/>
        <c:lblAlgn val="ctr"/>
        <c:lblOffset val="100"/>
        <c:noMultiLvlLbl val="0"/>
      </c:catAx>
      <c:valAx>
        <c:axId val="156394624"/>
        <c:scaling>
          <c:orientation val="minMax"/>
        </c:scaling>
        <c:delete val="0"/>
        <c:axPos val="l"/>
        <c:majorGridlines/>
        <c:numFmt formatCode="General" sourceLinked="1"/>
        <c:majorTickMark val="none"/>
        <c:minorTickMark val="none"/>
        <c:tickLblPos val="nextTo"/>
        <c:crossAx val="156380544"/>
        <c:crosses val="autoZero"/>
        <c:crossBetween val="between"/>
      </c:valAx>
    </c:plotArea>
    <c:legend>
      <c:legendPos val="r"/>
      <c:layout/>
      <c:overlay val="0"/>
    </c:legend>
    <c:plotVisOnly val="1"/>
    <c:dispBlanksAs val="gap"/>
    <c:showDLblsOverMax val="0"/>
  </c:chart>
  <c:externalData r:id="rId2">
    <c:autoUpdate val="0"/>
  </c:externalData>
</c:chartSpace>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duotone>
              <a:schemeClr val="bg2">
                <a:shade val="45000"/>
                <a:satMod val="135000"/>
              </a:schemeClr>
              <a:prstClr val="white"/>
            </a:duotone>
            <a:lum/>
          </a:blip>
          <a:srcRect/>
          <a:stretch>
            <a:fillRect r="-20000"/>
          </a:stretch>
        </a:blip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FC4DE601-D6C5-486A-96B4-7784DC037BD9}" type="datetimeFigureOut">
              <a:rPr lang="en-US" smtClean="0"/>
              <a:pPr/>
              <a:t>3/18/2014</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954A7A93-B30C-4C08-93C8-77324379767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4DE601-D6C5-486A-96B4-7784DC037BD9}" type="datetimeFigureOut">
              <a:rPr lang="en-US" smtClean="0"/>
              <a:pPr/>
              <a:t>3/18/2014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A7A93-B30C-4C08-93C8-77324379767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553200" y="6248402"/>
            <a:ext cx="2209800" cy="365125"/>
          </a:xfrm>
        </p:spPr>
        <p:txBody>
          <a:bodyPr/>
          <a:lstStyle/>
          <a:p>
            <a:fld id="{FC4DE601-D6C5-486A-96B4-7784DC037BD9}" type="datetimeFigureOut">
              <a:rPr lang="en-US" smtClean="0"/>
              <a:pPr/>
              <a:t>3/18/2014</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954A7A93-B30C-4C08-93C8-77324379767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C4DE601-D6C5-486A-96B4-7784DC037BD9}" type="datetimeFigureOut">
              <a:rPr lang="en-US" smtClean="0"/>
              <a:pPr/>
              <a:t>3/18/2014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54A7A93-B30C-4C08-93C8-773243797674}"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dirty="0"/>
          </a:p>
        </p:txBody>
      </p:sp>
      <p:sp>
        <p:nvSpPr>
          <p:cNvPr id="12" name="Date Placeholder 11"/>
          <p:cNvSpPr>
            <a:spLocks noGrp="1"/>
          </p:cNvSpPr>
          <p:nvPr>
            <p:ph type="dt" sz="half" idx="10"/>
          </p:nvPr>
        </p:nvSpPr>
        <p:spPr/>
        <p:txBody>
          <a:bodyPr/>
          <a:lstStyle/>
          <a:p>
            <a:fld id="{FC4DE601-D6C5-486A-96B4-7784DC037BD9}" type="datetimeFigureOut">
              <a:rPr lang="en-US" smtClean="0"/>
              <a:pPr/>
              <a:t>3/18/2014</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954A7A93-B30C-4C08-93C8-773243797674}"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5"/>
          </p:nvPr>
        </p:nvSpPr>
        <p:spPr/>
        <p:txBody>
          <a:bodyPr rtlCol="0"/>
          <a:lstStyle/>
          <a:p>
            <a:fld id="{FC4DE601-D6C5-486A-96B4-7784DC037BD9}" type="datetimeFigureOut">
              <a:rPr lang="en-US" smtClean="0"/>
              <a:pPr/>
              <a:t>3/18/2014</a:t>
            </a:fld>
            <a:endParaRPr lang="en-US"/>
          </a:p>
        </p:txBody>
      </p:sp>
      <p:sp>
        <p:nvSpPr>
          <p:cNvPr id="10" name="Slide Number Placeholder 9"/>
          <p:cNvSpPr>
            <a:spLocks noGrp="1"/>
          </p:cNvSpPr>
          <p:nvPr>
            <p:ph type="sldNum" sz="quarter" idx="16"/>
          </p:nvPr>
        </p:nvSpPr>
        <p:spPr/>
        <p:txBody>
          <a:bodyPr rtlCol="0"/>
          <a:lstStyle/>
          <a:p>
            <a:fld id="{954A7A93-B30C-4C08-93C8-773243797674}"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lang="en-US" smtClean="0"/>
              <a:t>Click to edit Master title style</a:t>
            </a:r>
            <a:endParaRPr lang="en-US" dirty="0"/>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5"/>
          </p:nvPr>
        </p:nvSpPr>
        <p:spPr/>
        <p:txBody>
          <a:bodyPr rtlCol="0"/>
          <a:lstStyle/>
          <a:p>
            <a:fld id="{FC4DE601-D6C5-486A-96B4-7784DC037BD9}" type="datetimeFigureOut">
              <a:rPr lang="en-US" smtClean="0"/>
              <a:pPr/>
              <a:t>3/18/2014</a:t>
            </a:fld>
            <a:endParaRPr lang="en-US"/>
          </a:p>
        </p:txBody>
      </p:sp>
      <p:sp>
        <p:nvSpPr>
          <p:cNvPr id="12" name="Slide Number Placeholder 11"/>
          <p:cNvSpPr>
            <a:spLocks noGrp="1"/>
          </p:cNvSpPr>
          <p:nvPr>
            <p:ph type="sldNum" sz="quarter" idx="16"/>
          </p:nvPr>
        </p:nvSpPr>
        <p:spPr/>
        <p:txBody>
          <a:bodyPr rtlCol="0"/>
          <a:lstStyle/>
          <a:p>
            <a:fld id="{954A7A93-B30C-4C08-93C8-773243797674}"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4DE601-D6C5-486A-96B4-7784DC037BD9}" type="datetimeFigureOut">
              <a:rPr lang="en-US" smtClean="0"/>
              <a:pPr/>
              <a:t>3/18/2014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954A7A93-B30C-4C08-93C8-77324379767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4DE601-D6C5-486A-96B4-7784DC037BD9}" type="datetimeFigureOut">
              <a:rPr lang="en-US" smtClean="0"/>
              <a:pPr/>
              <a:t>3/18/2014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954A7A93-B30C-4C08-93C8-77324379767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FC4DE601-D6C5-486A-96B4-7784DC037BD9}" type="datetimeFigureOut">
              <a:rPr lang="en-US" smtClean="0"/>
              <a:pPr/>
              <a:t>3/18/2014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954A7A93-B30C-4C08-93C8-773243797674}" type="slidenum">
              <a:rPr lang="en-US" smtClean="0"/>
              <a:pPr/>
              <a:t>‹#›</a:t>
            </a:fld>
            <a:endParaRPr lang="en-US"/>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sm_book.png"/>
          <p:cNvPicPr>
            <a:picLocks noChangeAspect="1"/>
          </p:cNvPicPr>
          <p:nvPr/>
        </p:nvPicPr>
        <p:blipFill>
          <a:blip r:embed="rId2"/>
          <a:stretch>
            <a:fillRect/>
          </a:stretch>
        </p:blipFill>
        <p:spPr>
          <a:xfrm>
            <a:off x="612648" y="1755648"/>
            <a:ext cx="1615307" cy="1688453"/>
          </a:xfrm>
          <a:prstGeom prst="rect">
            <a:avLst/>
          </a:prstGeom>
          <a:ln w="50800" cap="sq" cmpd="dbl">
            <a:solidFill>
              <a:schemeClr val="accent2"/>
            </a:solidFill>
            <a:miter lim="800000"/>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lang="en-US" smtClean="0"/>
              <a:t>Click to edit Master title style</a:t>
            </a:r>
            <a:endParaRPr lang="en-US" dirty="0"/>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2" name="Date Placeholder 11"/>
          <p:cNvSpPr>
            <a:spLocks noGrp="1"/>
          </p:cNvSpPr>
          <p:nvPr>
            <p:ph type="dt" sz="half" idx="10"/>
          </p:nvPr>
        </p:nvSpPr>
        <p:spPr>
          <a:xfrm>
            <a:off x="6248400" y="6248400"/>
            <a:ext cx="2667000" cy="365125"/>
          </a:xfrm>
        </p:spPr>
        <p:txBody>
          <a:bodyPr rtlCol="0"/>
          <a:lstStyle/>
          <a:p>
            <a:fld id="{FC4DE601-D6C5-486A-96B4-7784DC037BD9}" type="datetimeFigureOut">
              <a:rPr lang="en-US" smtClean="0"/>
              <a:pPr/>
              <a:t>3/18/2014</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954A7A93-B30C-4C08-93C8-773243797674}"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lang="en-US" smtClean="0"/>
              <a:t>Click to edit Master title style</a:t>
            </a:r>
            <a:endParaRPr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a:defRPr sz="1400">
                <a:solidFill>
                  <a:schemeClr val="tx2"/>
                </a:solidFill>
              </a:defRPr>
            </a:lvl1pPr>
          </a:lstStyle>
          <a:p>
            <a:fld id="{FC4DE601-D6C5-486A-96B4-7784DC037BD9}" type="datetimeFigureOut">
              <a:rPr lang="en-US" smtClean="0"/>
              <a:pPr/>
              <a:t>3/18/2014</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a:defRPr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a:defRPr sz="1400" b="1">
                <a:solidFill>
                  <a:srgbClr val="FFFFFF"/>
                </a:solidFill>
              </a:defRPr>
            </a:lvl1pPr>
          </a:lstStyle>
          <a:p>
            <a:fld id="{954A7A93-B30C-4C08-93C8-77324379767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schools.ccsd.net/bracken/"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0" y="6019800"/>
            <a:ext cx="6858000" cy="762000"/>
          </a:xfrm>
          <a:prstGeom prst="rect">
            <a:avLst/>
          </a:prstGeom>
          <a:solidFill>
            <a:srgbClr val="174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04800" y="37938"/>
            <a:ext cx="8534400" cy="1914334"/>
          </a:xfrm>
        </p:spPr>
        <p:txBody>
          <a:bodyPr>
            <a:normAutofit/>
            <a:scene3d>
              <a:camera prst="orthographicFront"/>
              <a:lightRig rig="threePt" dir="t"/>
            </a:scene3d>
            <a:sp3d extrusionH="57150">
              <a:bevelT w="38100" h="38100" prst="relaxedInset"/>
            </a:sp3d>
          </a:bodyPr>
          <a:lstStyle/>
          <a:p>
            <a:pPr algn="ctr"/>
            <a:r>
              <a:rPr lang="en-US" b="1" dirty="0" smtClean="0">
                <a:solidFill>
                  <a:schemeClr val="tx2">
                    <a:lumMod val="75000"/>
                  </a:schemeClr>
                </a:solidFill>
              </a:rPr>
              <a:t>Charming Students into a series</a:t>
            </a:r>
            <a:endParaRPr lang="en-US" b="1" dirty="0">
              <a:solidFill>
                <a:schemeClr val="tx2">
                  <a:lumMod val="75000"/>
                </a:schemeClr>
              </a:solidFill>
            </a:endParaRPr>
          </a:p>
        </p:txBody>
      </p:sp>
      <p:sp>
        <p:nvSpPr>
          <p:cNvPr id="3" name="Subtitle 2"/>
          <p:cNvSpPr>
            <a:spLocks noGrp="1"/>
          </p:cNvSpPr>
          <p:nvPr>
            <p:ph type="subTitle" idx="1"/>
          </p:nvPr>
        </p:nvSpPr>
        <p:spPr>
          <a:xfrm>
            <a:off x="2286000" y="6050037"/>
            <a:ext cx="6781800" cy="685800"/>
          </a:xfrm>
        </p:spPr>
        <p:txBody>
          <a:bodyPr>
            <a:noAutofit/>
          </a:bodyPr>
          <a:lstStyle/>
          <a:p>
            <a:endParaRPr lang="en-US" sz="1800" dirty="0" smtClean="0"/>
          </a:p>
          <a:p>
            <a:r>
              <a:rPr lang="en-US" sz="1800" dirty="0" smtClean="0"/>
              <a:t>Kathleen Decker- Principal</a:t>
            </a:r>
          </a:p>
          <a:p>
            <a:r>
              <a:rPr lang="en-US" sz="1800" dirty="0" smtClean="0"/>
              <a:t>Christine Herbert- Magnet Theme Coordinator</a:t>
            </a:r>
          </a:p>
          <a:p>
            <a:endParaRPr lang="en-US" sz="1800" dirty="0"/>
          </a:p>
        </p:txBody>
      </p:sp>
      <p:pic>
        <p:nvPicPr>
          <p:cNvPr id="4" name="Picture 2" descr="http://1.bp.blogspot.com/-emoCGXYYd6A/UBh8AxOZ3cI/AAAAAAAACC0/yFFT9P7lc44/s320/young-beautiful-girl-reading-a-book-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0086" y="2162004"/>
            <a:ext cx="4267200" cy="29870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6019800"/>
            <a:ext cx="1981200" cy="523220"/>
          </a:xfrm>
          <a:prstGeom prst="rect">
            <a:avLst/>
          </a:prstGeom>
          <a:noFill/>
        </p:spPr>
        <p:txBody>
          <a:bodyPr wrap="square" rtlCol="0">
            <a:spAutoFit/>
          </a:bodyPr>
          <a:lstStyle/>
          <a:p>
            <a:r>
              <a:rPr lang="en-US" sz="2800" dirty="0" smtClean="0">
                <a:solidFill>
                  <a:schemeClr val="tx2">
                    <a:lumMod val="75000"/>
                  </a:schemeClr>
                </a:solidFill>
              </a:rPr>
              <a:t>Presenters:</a:t>
            </a:r>
            <a:endParaRPr lang="en-US" sz="2800"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b="1" smtClean="0"/>
              <a:t>What we had to do first:</a:t>
            </a:r>
            <a:endParaRPr lang="en-US" b="1" dirty="0"/>
          </a:p>
        </p:txBody>
      </p:sp>
      <p:sp>
        <p:nvSpPr>
          <p:cNvPr id="4" name="Content Placeholder 3"/>
          <p:cNvSpPr>
            <a:spLocks noGrp="1"/>
          </p:cNvSpPr>
          <p:nvPr>
            <p:ph sz="quarter" idx="1"/>
          </p:nvPr>
        </p:nvSpPr>
        <p:spPr/>
        <p:txBody>
          <a:bodyPr/>
          <a:lstStyle/>
          <a:p>
            <a:r>
              <a:rPr lang="en-US" dirty="0" smtClean="0"/>
              <a:t>Have everyone just start with one series.</a:t>
            </a:r>
          </a:p>
          <a:p>
            <a:r>
              <a:rPr lang="en-US" dirty="0" smtClean="0"/>
              <a:t>Purchase 16 books to get </a:t>
            </a:r>
            <a:r>
              <a:rPr lang="en-US" smtClean="0"/>
              <a:t>everyone started.</a:t>
            </a:r>
            <a:endParaRPr lang="en-US" dirty="0" smtClean="0"/>
          </a:p>
          <a:p>
            <a:r>
              <a:rPr lang="en-US" dirty="0" smtClean="0"/>
              <a:t>Teach a mini book club class to get them started.</a:t>
            </a:r>
          </a:p>
          <a:p>
            <a:r>
              <a:rPr lang="en-US" dirty="0" smtClean="0"/>
              <a:t>Get everyone involved including parents.</a:t>
            </a:r>
          </a:p>
          <a:p>
            <a:r>
              <a:rPr lang="en-US" dirty="0" smtClean="0"/>
              <a:t>Stick to the series idea – tricky at first but it will pay off!</a:t>
            </a:r>
          </a:p>
          <a:p>
            <a:r>
              <a:rPr lang="en-US" dirty="0" smtClean="0"/>
              <a:t>Be flexible – you are changing bad habits for older kids.  The younger grades are the easiest to start!</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42188" t="19792" r="19531" b="14583"/>
          <a:stretch>
            <a:fillRect/>
          </a:stretch>
        </p:blipFill>
        <p:spPr bwMode="auto">
          <a:xfrm>
            <a:off x="381000" y="304799"/>
            <a:ext cx="4953000" cy="6368143"/>
          </a:xfrm>
          <a:prstGeom prst="rect">
            <a:avLst/>
          </a:prstGeom>
          <a:noFill/>
          <a:ln w="9525">
            <a:noFill/>
            <a:miter lim="800000"/>
            <a:headEnd/>
            <a:tailEnd/>
          </a:ln>
          <a:effectLst/>
        </p:spPr>
      </p:pic>
      <p:sp>
        <p:nvSpPr>
          <p:cNvPr id="1027" name="Text Box 3"/>
          <p:cNvSpPr txBox="1">
            <a:spLocks noChangeArrowheads="1"/>
          </p:cNvSpPr>
          <p:nvPr/>
        </p:nvSpPr>
        <p:spPr bwMode="auto">
          <a:xfrm>
            <a:off x="5334000" y="457200"/>
            <a:ext cx="3429000" cy="5791200"/>
          </a:xfrm>
          <a:prstGeom prst="rect">
            <a:avLst/>
          </a:prstGeom>
          <a:solidFill>
            <a:srgbClr val="FFFFFF"/>
          </a:solidFill>
          <a:ln w="0" algn="in">
            <a:noFill/>
            <a:miter lim="800000"/>
            <a:headEnd/>
            <a:tailEnd/>
          </a:ln>
          <a:effectLst/>
        </p:spPr>
        <p:txBody>
          <a:bodyPr vert="horz" wrap="square" lIns="36195" tIns="36195" rIns="36195" bIns="36195"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Times New Roman" pitchFamily="18" charset="0"/>
              </a:rPr>
              <a:t>October 23, 2009</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rgbClr val="000000"/>
              </a:solidFill>
              <a:effectLst/>
              <a:latin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Times New Roman" pitchFamily="18" charset="0"/>
              </a:rPr>
              <a:t>	I am hoping that many of you have heard from your children about their “Novel </a:t>
            </a:r>
            <a:r>
              <a:rPr kumimoji="0" lang="en-US" sz="1100" b="0" i="0" u="none" strike="noStrike" cap="none" normalizeH="0" baseline="0" dirty="0" err="1" smtClean="0">
                <a:ln>
                  <a:noFill/>
                </a:ln>
                <a:solidFill>
                  <a:srgbClr val="000000"/>
                </a:solidFill>
                <a:effectLst/>
                <a:latin typeface="Times New Roman" pitchFamily="18" charset="0"/>
              </a:rPr>
              <a:t>Explo</a:t>
            </a:r>
            <a:r>
              <a:rPr kumimoji="0" lang="en-US" sz="1100" b="0" i="0" u="none" strike="noStrike" cap="none" normalizeH="0" baseline="0" dirty="0" smtClean="0">
                <a:ln>
                  <a:noFill/>
                </a:ln>
                <a:solidFill>
                  <a:srgbClr val="000000"/>
                </a:solidFill>
                <a:effectLst/>
                <a:latin typeface="Times New Roman" pitchFamily="18" charset="0"/>
              </a:rPr>
              <a:t>” class that has begun this year.  The purpose of the Novel </a:t>
            </a:r>
            <a:r>
              <a:rPr kumimoji="0" lang="en-US" sz="1100" b="0" i="0" u="none" strike="noStrike" cap="none" normalizeH="0" baseline="0" dirty="0" err="1" smtClean="0">
                <a:ln>
                  <a:noFill/>
                </a:ln>
                <a:solidFill>
                  <a:srgbClr val="000000"/>
                </a:solidFill>
                <a:effectLst/>
                <a:latin typeface="Times New Roman" pitchFamily="18" charset="0"/>
              </a:rPr>
              <a:t>Explo</a:t>
            </a:r>
            <a:r>
              <a:rPr kumimoji="0" lang="en-US" sz="1100" b="0" i="0" u="none" strike="noStrike" cap="none" normalizeH="0" baseline="0" dirty="0" smtClean="0">
                <a:ln>
                  <a:noFill/>
                </a:ln>
                <a:solidFill>
                  <a:srgbClr val="000000"/>
                </a:solidFill>
                <a:effectLst/>
                <a:latin typeface="Times New Roman" pitchFamily="18" charset="0"/>
              </a:rPr>
              <a:t> is to have children read a series of books so that they improve comprehension and become better readers.  All of the children selected from their top 3 choices and should be able to read the book that they were assigned independently.  We are also hoping that they read the book and go back to their assigned teacher for another.  The children are buzzing around school talking about their favorite character and book.  This is exactly what we were hoping to accomplish.  There are a lot of new really exciting children’s series today and we hope that you get the chance to get excited about hearing these stories from your child.  The classes with the teacher will begin in the second trimester—however the work has begun so that the </a:t>
            </a:r>
            <a:r>
              <a:rPr kumimoji="0" lang="en-US" sz="1100" b="0" i="0" u="none" strike="noStrike" cap="none" normalizeH="0" baseline="0" dirty="0" err="1" smtClean="0">
                <a:ln>
                  <a:noFill/>
                </a:ln>
                <a:solidFill>
                  <a:srgbClr val="000000"/>
                </a:solidFill>
                <a:effectLst/>
                <a:latin typeface="Times New Roman" pitchFamily="18" charset="0"/>
              </a:rPr>
              <a:t>explo</a:t>
            </a:r>
            <a:r>
              <a:rPr kumimoji="0" lang="en-US" sz="1100" b="0" i="0" u="none" strike="noStrike" cap="none" normalizeH="0" baseline="0" dirty="0" smtClean="0">
                <a:ln>
                  <a:noFill/>
                </a:ln>
                <a:solidFill>
                  <a:srgbClr val="000000"/>
                </a:solidFill>
                <a:effectLst/>
                <a:latin typeface="Times New Roman" pitchFamily="18" charset="0"/>
              </a:rPr>
              <a:t> class runs more like a book club where they will complete activities and have fun with the theme of their book.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Times New Roman" pitchFamily="18" charset="0"/>
              </a:rPr>
              <a:t>	As always we are open to parent suggestions.  This is new for us and we know that adjustments are sometimes needed.  Please take the time to talk to your child about the book and even explore the website for the book that may have additional activities.  If you have any questions or concerns, please do not hesitate to contact 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Times New Roman" pitchFamily="18" charset="0"/>
              </a:rPr>
              <a:t>Sincerely,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rgbClr val="000000"/>
              </a:solidFill>
              <a:effectLst/>
              <a:latin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Times New Roman" pitchFamily="18" charset="0"/>
              </a:rPr>
              <a:t>Kathleen Decker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Times New Roman" pitchFamily="18" charset="0"/>
              </a:rPr>
              <a:t>Principal</a:t>
            </a:r>
            <a:endParaRPr kumimoji="0" lang="en-US" sz="11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p:cNvPicPr>
            <a:picLocks noChangeAspect="1" noChangeArrowheads="1"/>
          </p:cNvPicPr>
          <p:nvPr/>
        </p:nvPicPr>
        <p:blipFill>
          <a:blip r:embed="rId2" cstate="print"/>
          <a:srcRect l="25790" t="21875" r="27826" b="9375"/>
          <a:stretch>
            <a:fillRect/>
          </a:stretch>
        </p:blipFill>
        <p:spPr bwMode="auto">
          <a:xfrm>
            <a:off x="1676400" y="304800"/>
            <a:ext cx="5715000" cy="63529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a:blip r:embed="rId2" cstate="print"/>
          <a:srcRect l="41961" t="19792" r="19720" b="18750"/>
          <a:stretch>
            <a:fillRect/>
          </a:stretch>
        </p:blipFill>
        <p:spPr bwMode="auto">
          <a:xfrm>
            <a:off x="381000" y="304800"/>
            <a:ext cx="5257800" cy="6324600"/>
          </a:xfrm>
          <a:prstGeom prst="rect">
            <a:avLst/>
          </a:prstGeom>
          <a:noFill/>
          <a:ln w="9525">
            <a:noFill/>
            <a:miter lim="800000"/>
            <a:headEnd/>
            <a:tailEnd/>
          </a:ln>
          <a:effectLst/>
        </p:spPr>
      </p:pic>
      <p:sp>
        <p:nvSpPr>
          <p:cNvPr id="9" name="Rectangle 8"/>
          <p:cNvSpPr/>
          <p:nvPr/>
        </p:nvSpPr>
        <p:spPr>
          <a:xfrm>
            <a:off x="6081487" y="1551087"/>
            <a:ext cx="2667000" cy="5078313"/>
          </a:xfrm>
          <a:prstGeom prst="rect">
            <a:avLst/>
          </a:prstGeom>
          <a:noFill/>
        </p:spPr>
        <p:txBody>
          <a:bodyPr wrap="square" lIns="91440" tIns="45720" rIns="91440" bIns="45720">
            <a:spAutoFit/>
          </a:bodyPr>
          <a:lstStyle/>
          <a:p>
            <a:pPr algn="ctr"/>
            <a:r>
              <a:rPr lang="en-US" sz="5400" dirty="0" smtClean="0">
                <a:ln w="18415" cmpd="sng">
                  <a:solidFill>
                    <a:srgbClr val="FFFFFF"/>
                  </a:solidFill>
                  <a:prstDash val="solid"/>
                </a:ln>
                <a:effectLst>
                  <a:outerShdw blurRad="63500" dir="3600000" algn="tl" rotWithShape="0">
                    <a:srgbClr val="000000">
                      <a:alpha val="70000"/>
                    </a:srgbClr>
                  </a:outerShdw>
                </a:effectLst>
              </a:rPr>
              <a:t>Give them the 1</a:t>
            </a:r>
            <a:r>
              <a:rPr lang="en-US" sz="5400" baseline="30000" dirty="0" smtClean="0">
                <a:ln w="18415" cmpd="sng">
                  <a:solidFill>
                    <a:srgbClr val="FFFFFF"/>
                  </a:solidFill>
                  <a:prstDash val="solid"/>
                </a:ln>
                <a:effectLst>
                  <a:outerShdw blurRad="63500" dir="3600000" algn="tl" rotWithShape="0">
                    <a:srgbClr val="000000">
                      <a:alpha val="70000"/>
                    </a:srgbClr>
                  </a:outerShdw>
                </a:effectLst>
              </a:rPr>
              <a:t>st</a:t>
            </a:r>
            <a:r>
              <a:rPr lang="en-US" sz="5400" dirty="0" smtClean="0">
                <a:ln w="18415" cmpd="sng">
                  <a:solidFill>
                    <a:srgbClr val="FFFFFF"/>
                  </a:solidFill>
                  <a:prstDash val="solid"/>
                </a:ln>
                <a:effectLst>
                  <a:outerShdw blurRad="63500" dir="3600000" algn="tl" rotWithShape="0">
                    <a:srgbClr val="000000">
                      <a:alpha val="70000"/>
                    </a:srgbClr>
                  </a:outerShdw>
                </a:effectLst>
              </a:rPr>
              <a:t> book in a creative way!</a:t>
            </a:r>
            <a:endParaRPr lang="en-US" sz="5400" dirty="0">
              <a:ln w="18415" cmpd="sng">
                <a:solidFill>
                  <a:srgbClr val="FFFFFF"/>
                </a:solidFill>
                <a:prstDash val="solid"/>
              </a:ln>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28125" t="21875" r="6250" b="13542"/>
          <a:stretch>
            <a:fillRect/>
          </a:stretch>
        </p:blipFill>
        <p:spPr bwMode="auto">
          <a:xfrm>
            <a:off x="381000" y="304800"/>
            <a:ext cx="8001000" cy="5905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Q:\01SHARED\0 decker stuff\10MSA\DSC01815.JPG"/>
          <p:cNvPicPr>
            <a:picLocks noChangeAspect="1" noChangeArrowheads="1"/>
          </p:cNvPicPr>
          <p:nvPr/>
        </p:nvPicPr>
        <p:blipFill>
          <a:blip r:embed="rId2" cstate="print"/>
          <a:srcRect l="6383"/>
          <a:stretch>
            <a:fillRect/>
          </a:stretch>
        </p:blipFill>
        <p:spPr bwMode="auto">
          <a:xfrm rot="5400000">
            <a:off x="-241156" y="1003155"/>
            <a:ext cx="4724400" cy="3784889"/>
          </a:xfrm>
          <a:prstGeom prst="rect">
            <a:avLst/>
          </a:prstGeom>
          <a:noFill/>
        </p:spPr>
      </p:pic>
      <p:pic>
        <p:nvPicPr>
          <p:cNvPr id="7170" name="Picture 2" descr="Q:\01SHARED\0 decker stuff\10MSA\DSC01816.JPG"/>
          <p:cNvPicPr>
            <a:picLocks noChangeAspect="1" noChangeArrowheads="1"/>
          </p:cNvPicPr>
          <p:nvPr/>
        </p:nvPicPr>
        <p:blipFill>
          <a:blip r:embed="rId3" cstate="print"/>
          <a:srcRect t="9524"/>
          <a:stretch>
            <a:fillRect/>
          </a:stretch>
        </p:blipFill>
        <p:spPr bwMode="auto">
          <a:xfrm>
            <a:off x="4267200" y="228600"/>
            <a:ext cx="4648200" cy="3154136"/>
          </a:xfrm>
          <a:prstGeom prst="rect">
            <a:avLst/>
          </a:prstGeom>
          <a:noFill/>
        </p:spPr>
      </p:pic>
      <p:pic>
        <p:nvPicPr>
          <p:cNvPr id="7171" name="Picture 3" descr="Q:\01SHARED\0 decker stuff\10MSA\DSC01817.JPG"/>
          <p:cNvPicPr>
            <a:picLocks noChangeAspect="1" noChangeArrowheads="1"/>
          </p:cNvPicPr>
          <p:nvPr/>
        </p:nvPicPr>
        <p:blipFill>
          <a:blip r:embed="rId4" cstate="print"/>
          <a:srcRect l="6641" t="10938"/>
          <a:stretch>
            <a:fillRect/>
          </a:stretch>
        </p:blipFill>
        <p:spPr bwMode="auto">
          <a:xfrm>
            <a:off x="4267200" y="3276600"/>
            <a:ext cx="4686077" cy="33528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b="1" dirty="0" smtClean="0"/>
              <a:t>Have a reward system set up for consistency</a:t>
            </a:r>
            <a:endParaRPr lang="en-US" b="1" dirty="0"/>
          </a:p>
        </p:txBody>
      </p:sp>
      <p:pic>
        <p:nvPicPr>
          <p:cNvPr id="1027" name="Picture 3"/>
          <p:cNvPicPr>
            <a:picLocks noChangeAspect="1" noChangeArrowheads="1"/>
          </p:cNvPicPr>
          <p:nvPr/>
        </p:nvPicPr>
        <p:blipFill rotWithShape="1">
          <a:blip r:embed="rId2" cstate="print"/>
          <a:srcRect l="10976" t="57143"/>
          <a:stretch/>
        </p:blipFill>
        <p:spPr bwMode="auto">
          <a:xfrm rot="5400000">
            <a:off x="-1050474" y="2879272"/>
            <a:ext cx="4267201" cy="1404257"/>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l="7273" r="7273"/>
          <a:stretch>
            <a:fillRect/>
          </a:stretch>
        </p:blipFill>
        <p:spPr bwMode="auto">
          <a:xfrm>
            <a:off x="5943600" y="1219200"/>
            <a:ext cx="2895600" cy="2539973"/>
          </a:xfrm>
          <a:prstGeom prst="rect">
            <a:avLst/>
          </a:prstGeom>
          <a:noFill/>
          <a:ln w="9525">
            <a:noFill/>
            <a:miter lim="800000"/>
            <a:headEnd/>
            <a:tailEnd/>
          </a:ln>
          <a:effectLst/>
        </p:spPr>
      </p:pic>
      <p:sp>
        <p:nvSpPr>
          <p:cNvPr id="7" name="Rectangle 6"/>
          <p:cNvSpPr/>
          <p:nvPr/>
        </p:nvSpPr>
        <p:spPr>
          <a:xfrm>
            <a:off x="381000" y="5867400"/>
            <a:ext cx="7543800" cy="646331"/>
          </a:xfrm>
          <a:prstGeom prst="rect">
            <a:avLst/>
          </a:prstGeom>
        </p:spPr>
        <p:txBody>
          <a:bodyPr wrap="square">
            <a:spAutoFit/>
          </a:bodyPr>
          <a:lstStyle/>
          <a:p>
            <a:r>
              <a:rPr lang="en-US" sz="3600" dirty="0" smtClean="0"/>
              <a:t>http://www.fitnessfinders.net/</a:t>
            </a:r>
            <a:endParaRPr lang="en-US" sz="3600" dirty="0"/>
          </a:p>
        </p:txBody>
      </p:sp>
      <p:pic>
        <p:nvPicPr>
          <p:cNvPr id="8" name="Picture 7" descr="DSC01955.JPG"/>
          <p:cNvPicPr>
            <a:picLocks noChangeAspect="1"/>
          </p:cNvPicPr>
          <p:nvPr/>
        </p:nvPicPr>
        <p:blipFill>
          <a:blip r:embed="rId4" cstate="print"/>
          <a:srcRect l="10671" t="11789" b="17480"/>
          <a:stretch>
            <a:fillRect/>
          </a:stretch>
        </p:blipFill>
        <p:spPr>
          <a:xfrm rot="5400000">
            <a:off x="2888816" y="2064184"/>
            <a:ext cx="3035300" cy="1802533"/>
          </a:xfrm>
          <a:prstGeom prst="rect">
            <a:avLst/>
          </a:prstGeom>
        </p:spPr>
      </p:pic>
      <p:sp>
        <p:nvSpPr>
          <p:cNvPr id="3" name="TextBox 2"/>
          <p:cNvSpPr txBox="1"/>
          <p:nvPr/>
        </p:nvSpPr>
        <p:spPr>
          <a:xfrm>
            <a:off x="1785258" y="1752600"/>
            <a:ext cx="1149033" cy="3693319"/>
          </a:xfrm>
          <a:prstGeom prst="rect">
            <a:avLst/>
          </a:prstGeom>
          <a:noFill/>
        </p:spPr>
        <p:txBody>
          <a:bodyPr wrap="none" rtlCol="0">
            <a:spAutoFit/>
          </a:bodyPr>
          <a:lstStyle/>
          <a:p>
            <a:r>
              <a:rPr lang="en-US" dirty="0" smtClean="0"/>
              <a:t>1</a:t>
            </a:r>
            <a:r>
              <a:rPr lang="en-US" baseline="30000" dirty="0" smtClean="0"/>
              <a:t>st</a:t>
            </a:r>
            <a:r>
              <a:rPr lang="en-US" dirty="0" smtClean="0"/>
              <a:t> Grade</a:t>
            </a:r>
          </a:p>
          <a:p>
            <a:endParaRPr lang="en-US" dirty="0"/>
          </a:p>
          <a:p>
            <a:endParaRPr lang="en-US" dirty="0" smtClean="0"/>
          </a:p>
          <a:p>
            <a:r>
              <a:rPr lang="en-US" dirty="0" smtClean="0"/>
              <a:t>2</a:t>
            </a:r>
            <a:r>
              <a:rPr lang="en-US" baseline="30000" dirty="0" smtClean="0"/>
              <a:t>nd</a:t>
            </a:r>
            <a:r>
              <a:rPr lang="en-US" dirty="0" smtClean="0"/>
              <a:t> Grade</a:t>
            </a:r>
          </a:p>
          <a:p>
            <a:endParaRPr lang="en-US" dirty="0"/>
          </a:p>
          <a:p>
            <a:endParaRPr lang="en-US" dirty="0" smtClean="0"/>
          </a:p>
          <a:p>
            <a:r>
              <a:rPr lang="en-US" dirty="0" smtClean="0"/>
              <a:t>3</a:t>
            </a:r>
            <a:r>
              <a:rPr lang="en-US" baseline="30000" dirty="0" smtClean="0"/>
              <a:t>rd</a:t>
            </a:r>
            <a:r>
              <a:rPr lang="en-US" dirty="0" smtClean="0"/>
              <a:t> Grade</a:t>
            </a:r>
          </a:p>
          <a:p>
            <a:endParaRPr lang="en-US" dirty="0" smtClean="0"/>
          </a:p>
          <a:p>
            <a:endParaRPr lang="en-US" dirty="0"/>
          </a:p>
          <a:p>
            <a:r>
              <a:rPr lang="en-US" dirty="0" smtClean="0"/>
              <a:t>4</a:t>
            </a:r>
            <a:r>
              <a:rPr lang="en-US" baseline="30000" dirty="0" smtClean="0"/>
              <a:t>th</a:t>
            </a:r>
            <a:r>
              <a:rPr lang="en-US" dirty="0" smtClean="0"/>
              <a:t> Grade</a:t>
            </a:r>
          </a:p>
          <a:p>
            <a:endParaRPr lang="en-US" dirty="0"/>
          </a:p>
          <a:p>
            <a:endParaRPr lang="en-US" dirty="0" smtClean="0"/>
          </a:p>
          <a:p>
            <a:r>
              <a:rPr lang="en-US" dirty="0" smtClean="0"/>
              <a:t>5</a:t>
            </a:r>
            <a:r>
              <a:rPr lang="en-US" baseline="30000" dirty="0" smtClean="0"/>
              <a:t>th</a:t>
            </a:r>
            <a:r>
              <a:rPr lang="en-US" dirty="0" smtClean="0"/>
              <a:t> Grade</a:t>
            </a:r>
            <a:endParaRPr lang="en-US" dirty="0"/>
          </a:p>
        </p:txBody>
      </p:sp>
      <p:pic>
        <p:nvPicPr>
          <p:cNvPr id="1026" name="Picture 2" descr="S:\01SHARED\0 decker stuff\00 MSA 12-13 Video and PP\IMG_22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3303" y="4107536"/>
            <a:ext cx="2346326" cy="175986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01SHARED\0 decker stuff\00 MSA 12-13 Video and PP\IMG_225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463" t="8320" r="10303" b="10900"/>
          <a:stretch/>
        </p:blipFill>
        <p:spPr bwMode="auto">
          <a:xfrm rot="5400000">
            <a:off x="6137145" y="4205712"/>
            <a:ext cx="2677904" cy="21856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t>Rewards</a:t>
            </a:r>
            <a:endParaRPr lang="en-US" sz="7200" dirty="0"/>
          </a:p>
        </p:txBody>
      </p:sp>
      <p:pic>
        <p:nvPicPr>
          <p:cNvPr id="6146" name="Picture 2" descr="S:\01SHARED\0 decker stuff\00 MSA 12-13 Video and PP\IMG_2247.jpg"/>
          <p:cNvPicPr>
            <a:picLocks noGrp="1" noChangeAspect="1" noChangeArrowheads="1"/>
          </p:cNvPicPr>
          <p:nvPr>
            <p:ph sz="quarter" idx="1"/>
          </p:nvPr>
        </p:nvPicPr>
        <p:blipFill rotWithShape="1">
          <a:blip r:embed="rId2" cstate="print">
            <a:extLst>
              <a:ext uri="{28A0092B-C50C-407E-A947-70E740481C1C}">
                <a14:useLocalDpi xmlns:a14="http://schemas.microsoft.com/office/drawing/2010/main" val="0"/>
              </a:ext>
            </a:extLst>
          </a:blip>
          <a:srcRect l="3480" t="22622"/>
          <a:stretch/>
        </p:blipFill>
        <p:spPr bwMode="auto">
          <a:xfrm rot="5400000">
            <a:off x="-500134" y="4073476"/>
            <a:ext cx="3272968" cy="19679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S:\01SHARED\0 decker stuff\00 MSA 12-13 Video and PP\IMG_223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158" t="3389" r="16974" b="18957"/>
          <a:stretch/>
        </p:blipFill>
        <p:spPr bwMode="auto">
          <a:xfrm>
            <a:off x="2408838" y="3733800"/>
            <a:ext cx="3333121" cy="299276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01SHARED\0 decker stuff\00 MSA 12-13 Video and PP\IMG_221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196" r="13730"/>
          <a:stretch/>
        </p:blipFill>
        <p:spPr bwMode="auto">
          <a:xfrm>
            <a:off x="6094625" y="76200"/>
            <a:ext cx="2780570" cy="3254959"/>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S:\01SHARED\0 decker stuff\00 MSA 12-13 Video and PP\IMG_222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5937933" y="3990250"/>
            <a:ext cx="3093954" cy="232062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01SHARED\0 decker stuff\00 MSA 12-13 Video and PP\IMG_222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029" t="3208" r="13010"/>
          <a:stretch/>
        </p:blipFill>
        <p:spPr bwMode="auto">
          <a:xfrm rot="5400000">
            <a:off x="2979784" y="1185149"/>
            <a:ext cx="2191226" cy="2411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885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a:spLocks noGrp="1"/>
          </p:cNvSpPr>
          <p:nvPr>
            <p:ph sz="quarter" idx="1"/>
          </p:nvPr>
        </p:nvSpPr>
        <p:spPr>
          <a:xfrm>
            <a:off x="612648" y="1600200"/>
            <a:ext cx="8153400" cy="4495800"/>
          </a:xfrm>
        </p:spPr>
        <p:txBody>
          <a:bodyPr>
            <a:normAutofit lnSpcReduction="10000"/>
          </a:bodyPr>
          <a:lstStyle/>
          <a:p>
            <a:r>
              <a:rPr lang="en-US" dirty="0" smtClean="0"/>
              <a:t>Have staff members select the series that they are able to promote.</a:t>
            </a:r>
          </a:p>
          <a:p>
            <a:r>
              <a:rPr lang="en-US" dirty="0" smtClean="0"/>
              <a:t>Have the teachers buy the books and store them in the classroom. Currently we purchase 6 of each title.</a:t>
            </a:r>
          </a:p>
          <a:p>
            <a:r>
              <a:rPr lang="en-US" dirty="0" smtClean="0"/>
              <a:t>Prepare bookmarks for keeping track of the series.</a:t>
            </a:r>
          </a:p>
          <a:p>
            <a:r>
              <a:rPr lang="en-US" dirty="0" smtClean="0"/>
              <a:t>Prepare </a:t>
            </a:r>
            <a:r>
              <a:rPr lang="en-US" dirty="0" err="1" smtClean="0"/>
              <a:t>facebookmarks</a:t>
            </a:r>
            <a:r>
              <a:rPr lang="en-US" dirty="0" smtClean="0"/>
              <a:t> for the staff to track who is reading their series.</a:t>
            </a:r>
          </a:p>
          <a:p>
            <a:r>
              <a:rPr lang="en-US" dirty="0" smtClean="0"/>
              <a:t>Prepare the Website for kids to become familiar with the choices.</a:t>
            </a:r>
            <a:endParaRPr lang="en-US" dirty="0"/>
          </a:p>
        </p:txBody>
      </p:sp>
      <p:sp>
        <p:nvSpPr>
          <p:cNvPr id="4" name="Title 3"/>
          <p:cNvSpPr>
            <a:spLocks noGrp="1"/>
          </p:cNvSpPr>
          <p:nvPr>
            <p:ph type="title"/>
          </p:nvPr>
        </p:nvSpPr>
        <p:spPr/>
        <p:txBody>
          <a:bodyPr/>
          <a:lstStyle/>
          <a:p>
            <a:r>
              <a:rPr lang="en-US" dirty="0" smtClean="0"/>
              <a:t>Now what we do</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99" y="381000"/>
            <a:ext cx="2731911" cy="36576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3150" y="-4763"/>
            <a:ext cx="2990850" cy="687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3186" y="14288"/>
            <a:ext cx="299085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rot="20766373">
            <a:off x="-24857" y="4573996"/>
            <a:ext cx="3086421" cy="1754326"/>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Face </a:t>
            </a:r>
          </a:p>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Bookmark</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85434" y="533399"/>
            <a:ext cx="8229600" cy="820057"/>
          </a:xfrm>
        </p:spPr>
        <p:txBody>
          <a:bodyPr>
            <a:normAutofit fontScale="90000"/>
          </a:bodyPr>
          <a:lstStyle/>
          <a:p>
            <a:r>
              <a:rPr lang="en-US" sz="4800" b="1" dirty="0" smtClean="0">
                <a:ln w="18415" cmpd="sng">
                  <a:solidFill>
                    <a:srgbClr val="FFFFFF"/>
                  </a:solidFill>
                  <a:prstDash val="solid"/>
                </a:ln>
                <a:solidFill>
                  <a:schemeClr val="tx1"/>
                </a:solidFill>
                <a:effectLst>
                  <a:outerShdw blurRad="63500" dir="3600000" algn="tl" rotWithShape="0">
                    <a:srgbClr val="000000">
                      <a:alpha val="70000"/>
                    </a:srgbClr>
                  </a:outerShdw>
                </a:effectLst>
              </a:rPr>
              <a:t>Are your kids seriously reading?</a:t>
            </a:r>
            <a:br>
              <a:rPr lang="en-US" sz="4800" b="1" dirty="0" smtClean="0">
                <a:ln w="18415" cmpd="sng">
                  <a:solidFill>
                    <a:srgbClr val="FFFFFF"/>
                  </a:solidFill>
                  <a:prstDash val="solid"/>
                </a:ln>
                <a:solidFill>
                  <a:schemeClr val="tx1"/>
                </a:solidFill>
                <a:effectLst>
                  <a:outerShdw blurRad="63500" dir="3600000" algn="tl" rotWithShape="0">
                    <a:srgbClr val="000000">
                      <a:alpha val="70000"/>
                    </a:srgbClr>
                  </a:outerShdw>
                </a:effectLst>
              </a:rPr>
            </a:br>
            <a:r>
              <a:rPr lang="en-US" sz="4800" b="1" dirty="0" smtClean="0">
                <a:ln w="18415" cmpd="sng">
                  <a:solidFill>
                    <a:srgbClr val="FFFFFF"/>
                  </a:solidFill>
                  <a:prstDash val="solid"/>
                </a:ln>
                <a:solidFill>
                  <a:schemeClr val="tx1"/>
                </a:solidFill>
                <a:effectLst>
                  <a:outerShdw blurRad="63500" dir="3600000" algn="tl" rotWithShape="0">
                    <a:srgbClr val="000000">
                      <a:alpha val="70000"/>
                    </a:srgbClr>
                  </a:outerShdw>
                </a:effectLst>
              </a:rPr>
              <a:t>Are they really finishing books</a:t>
            </a:r>
            <a:r>
              <a:rPr sz="4800" b="1" dirty="0" smtClean="0">
                <a:ln w="18415" cmpd="sng">
                  <a:solidFill>
                    <a:srgbClr val="FFFFFF"/>
                  </a:solidFill>
                  <a:prstDash val="solid"/>
                </a:ln>
                <a:solidFill>
                  <a:schemeClr val="tx1"/>
                </a:solidFill>
                <a:effectLst>
                  <a:outerShdw blurRad="63500" dir="3600000" algn="tl" rotWithShape="0">
                    <a:srgbClr val="000000">
                      <a:alpha val="70000"/>
                    </a:srgbClr>
                  </a:outerShdw>
                </a:effectLst>
              </a:rPr>
              <a:t>?</a:t>
            </a:r>
            <a:br>
              <a:rPr sz="4800" b="1" dirty="0" smtClean="0">
                <a:ln w="18415" cmpd="sng">
                  <a:solidFill>
                    <a:srgbClr val="FFFFFF"/>
                  </a:solidFill>
                  <a:prstDash val="solid"/>
                </a:ln>
                <a:solidFill>
                  <a:schemeClr val="tx1"/>
                </a:solidFill>
                <a:effectLst>
                  <a:outerShdw blurRad="63500" dir="3600000" algn="tl" rotWithShape="0">
                    <a:srgbClr val="000000">
                      <a:alpha val="70000"/>
                    </a:srgbClr>
                  </a:outerShdw>
                </a:effectLst>
              </a:rPr>
            </a:br>
            <a:endParaRPr lang="en-US" sz="4800" b="1" dirty="0">
              <a:solidFill>
                <a:schemeClr val="tx1"/>
              </a:solidFill>
            </a:endParaRPr>
          </a:p>
        </p:txBody>
      </p:sp>
      <p:pic>
        <p:nvPicPr>
          <p:cNvPr id="8" name="Picture 7" descr="DSC01952.JPG"/>
          <p:cNvPicPr>
            <a:picLocks noChangeAspect="1"/>
          </p:cNvPicPr>
          <p:nvPr/>
        </p:nvPicPr>
        <p:blipFill>
          <a:blip r:embed="rId2" cstate="print"/>
          <a:srcRect l="5000" t="34444" r="52500" b="20000"/>
          <a:stretch>
            <a:fillRect/>
          </a:stretch>
        </p:blipFill>
        <p:spPr>
          <a:xfrm>
            <a:off x="6545943" y="1766434"/>
            <a:ext cx="2590800" cy="2082800"/>
          </a:xfrm>
          <a:prstGeom prst="rect">
            <a:avLst/>
          </a:prstGeom>
        </p:spPr>
      </p:pic>
      <p:sp>
        <p:nvSpPr>
          <p:cNvPr id="2" name="AutoShape 2" descr="data:image/jpeg;base64,/9j/4AAQSkZJRgABAQAAAQABAAD/2wCEAAkGBhQSERQUExQVFBUUGBQYGRgXGBoXFxcXFxQVGBUXGBgYHCYgFxwjGRYUHy8gIycpLCwsFR4xNTAqNSYrLCkBCQoKDgwOGg8PGiwkHyQsLCwsLCwvKSwsLCwsLCwsLCwsLCksLCwpKSwpLCkpLCwsLCwpLCwsLCksLCwsLCwpLP/AABEIAMYA/gMBIgACEQEDEQH/xAAcAAABBQEBAQAAAAAAAAAAAAAFAAIDBAYBBwj/xABGEAABAwIDBQUFBQMKBgMAAAABAAIRAyEEEjEFQVFhcQYigZGhEzKxwdEUI0JS8GKS4QcVFjNDU3KCk/EkNFRjosJEg7L/xAAaAQACAwEBAAAAAAAAAAAAAAABAwACBAUG/8QALBEAAgICAQMDAwMFAQAAAAAAAAECEQMhEgQxQRMiUQUUQjKRsVJhcYHxI//aAAwDAQACEQMRAD8AyhaR7zgq9bFgHUmOK9NHZXDf3LfEk/NS0uzuHbpRp/ug/FZ9eTquD8Hl42k5xc4MnN717fCY5SoKjiTLiJK9kbh2gQGtA4ACEx2EZ+Rv7o+iCpFvT0eOsxbRvJUhxgOmb9eK9c+xU/yM/dH0XRh2jRrfII2gem/kyX8nzpbW6s+a16QEJIMbFUqGlcTlxAJxIKOvXDRJvJgDeTuC619u93TwgkeaDdAbS7jkk0PnjHGIHqnKJhTs4VxdXFYI0oJtLZNbEPdlI7mjSYJb+Ybr3CNpjzvvIuCNR0hArK60ZXYnZ6o/FNp1WOYNXTbujWDoRz6oX2q2mK+KdltTZZo/YZp56+K3mG7TtcfY12GXNu9osMwMtcBcGN49Fj+0fY/K11bCvFWmbkAy5o5cR6qKCvkv+GTm7pk3ZNk4WrP4i/8A/KI9nak0ehj/AMWodSxAo4RtFpmq8XAvBcb6b4tCN7Kwns6QaddTyJ3eAgeChqXgslNTyE0hEuRlNKeUwoBGlNITiuEIEIyE0hSOUblAjCEwtRBuz5AMq4b8otYcERUsqXYJwkjQw4/K1OFHk3yRpiPXXwA0sp4HyKPCn08kg3n8FKB6/wDYBewd+V3kV37I/wDI5Hcq5lUoHrsCDAv/AC+oXRs1/LzRosTSwcEKJ68gR/NbuIXf5rP5h5IoYHBYvtl259gfZUffOrvyjlzUoHqyZzaGJayqSTIZIvoNxIVvCbZpvmHAxzuvMcZjnmS5xLj534lBKlVze9JuYUcFIM5ntuIxzcpuPNXdlU2VaYdlvob7143hMccslx8br0D+T7boJdTJ1gidx013hBJIl+3TNl9gb+ULowjfytVhxA3x1VKttJoMNGY8rDz+itoXcmS+wA3N8kyOnkq/2929ojhvVpjwQCNCjFplZKS7gfFUnR7gMT32t72p95uviJVbD9n6VYueZ715Ycl/xAxrOt7rQroR4lLBFHstQpOljSDxmSLbibqliKWVxHArR1dUAx/9Y7r8kDXgk26ZWlNcV0ppKBrGlcTlyECDIXCE9wTHFSgDHKMqRyYNfL4qE8Bc6JoTnBcjREwtmzCULq4rChBq6Wqhii7MRJ5CTEIXhqTi9xJtoPBBstGNh99dg1c3zCYcWz8wQ0UmzO9NDDKo5/AVEIN2lSJgPE+P0XDtGnudPIaoW1mbNaI0TBXv/DzCrzLcEWsftYBhIB9AvGNs1zUr1Kp3uMcAJsvSu0W0Wii5rQQSLyN36C8m2jiJIbzKtGwNUixh6ntHABGj2VY+nYQdZ5lDezeGzVaTR71VwaP8xgT6leljsvXYIAa7o4fNLyOV6HwUa2eWYvB+yYDuu3oeCbsDajqdRpaYIK03aXs1XHtB7CrD4cC1pcA8a+7uMBYRtF9N8PaWnQhwLfimxfJbEuoyVdj13ZuPFY99+Z45z5I3RbC867K4jLVZJ1Bb1No/XNegUccCYaC53AbhuLjo1KZrnHj2LVQ2UWE2kxksfIvIO66bUwrnul1UtEe5TiOcvdfyAQ/tA6nSoggauADrkyL3J1FlaOnoQ0ptRXk0geCJFxxTgsxgNtUg4ONZrRFxOu4W4q7/AEvwwMe08Q10fBOsV6E/CYaqarO44/eO6o3SxjKgDmODmneECxp+8d1KAzAqk7ICuQkXLmZA12ODVwlNc9Mc5QB1zkwhdD4XXvkKAsicms1HUfFcqOUNPFszN7zdRvHFQLeg9PxXVEyqCAQQehn4J0qGE2qS4kriittJndzDdbzQ2jUMxuRjEiWnofgg9OoIvwnkqSRaLOtfu4Sszi9tVG1nBozBv0nX5LRCsLkLJ7YeBWNmiWgwSRrKVCLSNGOk6ZfpdpnlhDqUaXDhvPPko39sqTYzMeNdw3eKBYbEndH4dGknwVDarnQC6YzGLAIpWzRihGUkvkubd7StqB0NIBA1if4LDYmkXS5t4PiBusj9aHN7ws7wmeCE4Ls+6viBTY4NAA7zjoOAjU8k2AOswcKcUaX+TWjnxlDU5DUfG4ZaZAPmV7HVrEHdAjcsF2H7O08HjH/ehwFKBmgXe8SBe5hh81uKtbeJMndfXRUk/gxSVd0TMxM8D0KZiKNOoIqU2uHBzQ74pE9PJcy/oFVtlQTiOxeDeQW0xTcNCwlvpp6IZidlDCHK17n+0LnmYB1tJC1NNlxPFANvOzVz+w0DxN/SVJdrLxk+xBQqlxu7Q+6NBafFCu24+7pNGpLyOZED4FWOztUufWcYAaR05nyCo7f2h7YtDQRAcG75m5nySlKts04U45NeDFiTcGI3Tx4fVT4ei5xmWgaS4wJ8rp7sNlMRM7yNEWpMs2IAGgF4HFXeTyjpzz8VruTbE2nUoZ8rmkT7pkA/tNK7j9qPc7MHgEySACQCeM6ldo0bGBJB1J3dFUe8xYAxMk+gSnlZkfuk5eS5gNougBxHWeEzPoiNKuHCQZWcZRdF+PkrGHv3SSWjgTHoVaGX5A1QXq45jbFwB4TJ8gq7tqsH5j0aUz7DlHcyQeGqjLhHeIaPILQmhLkxr9vM4P8A3Y+JVc4z2oyHOJGul/NddXZuc08tfgmVWNPLm0lvkqKdvaorK/kh/m+tqx4qAbiSHeR1SOIdlIdSgzvbcR0CtYGuWvbmzVBO4X6W1RPGbSYPdpOJGokA/G9len3sQnJai2BMI+q0ywAenoitHatb8QHjBVWntrMJbScJ42I3b1CA4iZq/vx8FR35ZZRk9tnsUrsJq6CnGcTkAqgnu8CR6lHnFCMUyKjjpofMfVBhj3KFGg2m31+qB9oK33rTf3YsAdJ49QjzgZO8c0A7T04a10RDjPiLadEpvdD4t8rYKpYudzj7urgN3JV6tA13NpgAHOTMkwN5PIBLC1g3WnAt3suYcOKP7Bphwc/dJAtHM/IeCiWzQpuO0Mo9j6UAkl0cdOiqYrKQW0wG026kABxixA4D4rWF0N8ZWH2ZiA99XT3nOE8CTuRzPjHQccpTfuDGwKmHhxrA2IyNaDcalziOfNaLC7cpVXspsBGU6ED0h0xb4LLUcXkE5GPMkSWl0cg2Y9CtTsz22cGpSYwAEAtIECLWa48fVIg7K5ku7/kMA/qfquj9WXM/61SaE9mAkpa+CxHaDEPJeWT33uk8Ggcd2notoakNe7gD6BY2rh85Ga4EuyjeTOvHpoqv9NDYS4ysn2IaZY5rd8HU3tbmLgqttzDkVGNaIaKdvEyfM6nki+CcA0gCOmnhFkL2/XcKxgTDWj4n5pb1FjcUrnZl9rYf2cSbk2AgFN2KfeLgYHWfNRYlodUeagzFul+63RWMJUbZrSAeZPlofVVa1Q+UvI41DO/KD/v009F2rgmky0zN4uIG/XglV2hTbTLRBMmTr4RvgGB0UdGpJzF19IieYM6aJbi+5IzRbw2HJdBEDr4KlisM1p7rg8NgmOO8T4HzVwbVGUSYncNSI5aIbisQwAANde5JNyL2HCxVUmmObTVhNmMa05QZPiYB0U7cEyu25vOog7rSCPkgeDpS8NEcDP1KP4DBVPbAMzMpj3nEAl0D3ZG4lNtx7CG1RntrYmvhdabHs3PgtHRwGhQtnalxMmkz/wAj816fj9ktqNIIBBFwd9l5V2g2A7D1SMvcdJaeXA8wtEGpaZmnfdMmxfaGs8ENLqTeFNuWeron1VFm2qzNKhI4PGb1N1W9oRvPmfqoqtUwfmSn14E2+4WHbGtwZ5FRP7WVjvaP8v1KC+MrjgEeKBzl8n1OklK6FUI1yHbYpdzNFwR+7vlSYzbdGnMukjc3vG3oFnto9t7EMpEg2l30QcklsMYSb0WMS8taSJJ/hoquKwpqYd4cLlum+149FFs/btIgBziLRcDylEQXVBqIPgfQqqdjmmlVGCdULgAwDgJ3DjBsLrUbNqNp0KZqODM2pNhJugW08CaL3MAse8CBum+vC91Bt58vpXkZJ1tqbqJ8U2N/U0vkNdpO0DBTcym8FzhAjcDqZ6fFZbA0XsLXsE7o333KMDO70Wi2JhZe0X7ozW9P1ySXJzaQ1R4KzSbO2fRp06b6oJqODXXEtbNwAOMI4HTvHzQ77RYB9NriIG+bCBorNLGNEzTjPrDpO/iLap/pUtGGTlJ7J6eIY6Mr2mRmA0JGkxwlSMF0GwOw6FKo1zXVQGknK4S3NEAyBqEba9p91wKq4sjSRBtWrloOPG3mfogGGZmMo12gb3GMvczbWw3eaxuP7RvYC2k3JFpIkzyGg9VWWkrDGLlpGlfRAEvcGtG8mB5yAhG2cUwue9rg4QLgyDDRvXnz61aviA2o9zxqS4zadOA8FpNrPLaOUSTGg323JeRLUUPhDjtsCYOu59RzQM2e5me7GjvlG9anAbBa0GZc65ga9AOaG7Bwgp05I75u7kToPAGFpdiV2GsHaGCNbHfpxW70ahySObl6uM83G6RVodmPaNJNP2ZB0MExEiY0QvF7KNIw4Zhw1C9HygXP0We2qz2tQZBLWg5nfh6TvSMdyfuNOSTSrGv9GEZhJHB0wGxe/Pz1RHCYB9QZoBa2x4mLfBRdosEWgFoc4BwzZBJjw3aK5gDWo0xUyw0/hO6d8buiTmxO/azX07lJ8XEY3Zckupw3iTpO8Af7K9SxrqIN721kiR42UFHaENj4b5MlJmFNcuJkMbYxrzjotOPpqV5DkZ+sn6rhHwyDF/yg+wqBrqecQCYMETNrqrjdsUNoj2TGvY8AuBdBEjWIKj2h2eoPe85nyYg7h9VB2S2O6jXqmpAytgO3EOvMm2gSpRUVaOooS1aq/ky+Nwxpuc14ILTGi6di1Xs7rCcwBGmiu9p8cK1YinBAIaHD8R0n1WowNENho/C0BNjszyVWYZ3ZfEtBJpEDq36qq7ZdSSIEixuF6TtzEZKTiNZAHU6frksdTbl96fFMDhxc0fQkrBdoO1FSs91Kk4tpi0tsXRqSdY5BHO03aCnToODXd94LWxO/UzyC87ZiS0j9WSpdjd0eFO5SRqMDh6dGnJfY3k2E743yhW0NoNcSKbSQeI+CrCo0uBeCQATAMSN19ydV2o4jK0Npt4MEGOBOpWaapmt4qeyoHkK5g9tVaZhrjGmU6eA3KiVDUpmVIK/IY4FLTDO09rGoBna5rm6SCWkHUCYPOCgOJac5E8PLgrlPFF4FJ5teCRJaVTNMte4Eh0GJGhjgmS0tiJYeDLuDpI9sVxEkfiO7eBYesoCK2VvNF9kuMAcAOVjdVwR3YjNL8TS4dv5vKYVzOI3DpqgzsSxjc1RwaBvNv9zyUOG2vVq/8uxoZMe0q2nm1guR1IWq2Z+KNGx5PGF2N0IZWzgDPXcOga0eEglUS52a2MeBwLGO/wDUSq2iUF8Vhs0EkiNL6TyKy/ajZ7mkPixsSPQog7s3iKkn7c4tJtkaB5gInhtiVchZVqiqDaS2DHO8FSUU40SL4uzA7IpAuc/w8AibXhznne0AD5xzRbE9kRSHcqNAOgdaOUoVs2llqODxe8HVpMjQ9EnFBrJbJ1ErxOjtHDVMpJgepPP4KGq2pT7xIjcf47ii9UOmfMeCoVXXIddsG360XZhJxft2jzbccr92n4COx8XUqsz1XOyAwGz7x+i0lLZJcxr6hAYdGsuY3AAWmeKGbJLaWVwaHNABAPmCePRXNqbWFNxbTc2agzue3UNdPcyxA6rFP/1lrsegUftMVfuy7V2dSaD/AFdMg/jOd8ji3QSOu7RCdohjmlrbtcNMuUjoQTPigb9puDu763U52oSw5Ya/mJHgl1T4o3Q6fNiisuRa/j/IFr0zRJLgYGnA8BZF84FANB7xmepu5CatU1HZXukRmM6SNPVVH7Tyu0934ncteODzLi/BzOrjHpOqjN7TaZcaIU+JomqwNzEAWjja0pezzgOAibnkrFCn+HjHoCsbxNWj0PXdXhy4Yzi73oy+K7LFpa5ozBpBhvIzcItgnyd40sbHVaHD4Wm8TGWCOvVRYvCEOIOU8JWKOaUe+znOEMi4rRke0e1mtqtBMtpy4ji/c3wHxVfaWBfUc17QSHiRyAgesrRv2LSc7MaLCZmefFXWYEDvO6dOQUn1X9KGYun4PbBXa2rNRgn3Wz4vJ+TQqFCCOdk/bdTPiHngQ390R8ZVdroIAWuUkls3dPqBYqCXATAJAnkNVZ2s6nnHshlbECN4Fsx5kqCbydWgnxIJVKpVv0gJM9ickm5/4CNKgAJ1U7BvgW4iVFsnENgl2jd3E7giZ2wzLAZJ6w0dIUXFGiWdQj2BOLpkkGzSNICGU2QTN5JvzWoxNWk+nrldw1I/gh32Ea6+MIyca2DljyruBW031agZTBP616BazGVhhqWZ1wIyj8zoAA6KDB4o0phok796s7PxLcRiKLKrSbkwRaWtJaed0zHKLWjn58covt/sFYDZVXFPFfE92lYsGgdyA3DmdYWgO0XNnJGUWmPhwU/aPHgPyAWb5aHh4rNN7U0SDeNRGU+fBPUb2IQSeSTeTzVHaG2adGATmdwHz4ITtftGHNDaRIJ1MQQOAWczFXUfkLmH39ras9yGcIufNHtifyjPHdrAG1nbp5hYQK1hcI5+ggcShJRirYEuR6HV2iaxzFwIOkaID2g2yKUNbd4I/wAvWN/JBzQe1hYHkA3gWFkPdhXzoT6qsJwfZlpQdU0F29rHn3m+R+qkqbaFQWs7S/1QEYd2YNi5RajsxrRe53yi80cOzJ9jDIze0/u6dNszDR9VD7MOquDvxtBB5AAEefxWSbXqNENe4DhOnTgr1Oo85TndLNJMxaD8lkl1C8G3PheWDiFn4XvHqojThybW2+D3Xsg/mCgftdtt/ELRjhyXI3Q+qL0nHJHaXbw9FbG1YMy05pmOG4JhpB0EDTjr5/NV6lcOJNhfyU+zKWd4BJDeE2/gtDzKE20crP0HqdNCc3Uq7fvX7F7Ze0XttAdmi2/oEVo0HkkwASIPLlKtUdkMaIYIO/iPFRbMxodmYMpc0kAGwJ5wsWfPLI9aRmwdOscUu9Co4ptN0EQYjj0VTbe02PhswbExM9FX7V4prHsAPeAlwH1QjD1HTmB11vJ8VnUKOjjhK1OtFong9zY4rlXHvIylwgb9Cf1KkfykqJ8aEBVqLOjBqSsGUXZnlxvmJcfEk/NOxDgX9AptlUwZsqlV3fdHFMk7szRa5KjrKxOu9cZSl3U/BMpm46q9Iu4aRPjBR7oEpe7QqUAOH6lTEZW3UNATHM/JT7RokiBqBPXl8FekqTNGRrUX5CjdnNyBxOoBGl/NVMRSLdJA8yqWz8U4tAMkAwPiinsh1SZpt0jPjwNS7lGHO3p7aDmlrg+C0yOSfUwrnWLmtHqfACSqjdkO/EY5QZVoRUPJvkotcWS7SxZfTeSYJabk798eqx8LVV8H929olxymBz3IC3Y1f+7I/wAUD4rbDKmtnKz4lCVIHvXYRMbDqHXKPFR1Nh1BwPQq6yw+RTwz70QYPDZ3Abt/RaJoDRAEAKlgcK6m27DfUgSPMKapUnesHUT5ypdh+JKK33HOMrjWQqprEFT0nys9UPtMnfGu8LmeUg1Q1qLtR5aId+4HrsX8JQB1V1lHcEDpbRyWcC3qIRPD7TBVJQaJGaZ3FYcwhNRrw6PhZF34mVA8g6hMxZpY9eA+nBy5NbK1PCnKbEk+QUmGYGwS9wI6QnMEHiPVW21KWW4d5aLWsqkiZYxe5Nsq1e01dsiRe0gevIoXSe5xm86zeb6o0/ZIddneHLXxXaGBybr9fki5KhmPHBfpK9GkI7w+ZPVTsaNwAVmnS5KB+HE6ws6yNj9D4ICr1KjZ1LSpC5zeBCrOzOJMSrxpASGbMr5GvH60VXCXzE8z5q3haLTRqE6hQ7KH3uUiRIJ8EXs5u4uTI3UbBPoulrhb8R8QLI1jcEwtdlgERpz5LOUWnO/rHr9AmR7BhK7ZdoGA3qfkiNDHg1mnSQfA3DfBBa4LTyKsYd0ungD6QhJ2rNU0skWwnUptaQBYXMdSnNrTog2JxLs7TwaG+Av80QwDpBd4oTVsbj1EJYWsWd6RwhWhinTJDTa2YW8lQw9Ted3xVttMluZxA5H0SXjpCMsscZe7ucwu0H+0BdEaEBthO+AFf2hiKL4LjccBCElzv1ouNwDnXt5pKbQOOOW+wsaymYyTz5qq1g4FEaOyXcWnxKie/IYLSEU6ZqhKCVJ2RCkWmRZTPHtGw9rHdR8xdWKGMZv/AF1U5fT1GXzWilVi5qP9JkdobFj3JHIm3mquGPHcts5rDrBHPRAttbIDPvaV2fiAvl59FXuYnJKRXpqdrJVHD4hXWPWaSo0o6Ld1wDmnju6fRDsZgDSOZl2HheP4IrqnUaxZIgOYdWn5cFaGTwxcobtAvD4kFXWQVDidlsJzUXZeLXWHhwUTHuZ7wjnqPMKSj8Bi35L/ALFMfR8+KVLGAqZtQFL2i/crsJBsY9B4q3h6NQ3BDh1UT2qD2hYZaYP61CdHJemKeLygk4OAvryKqV60jRMGLe+5AMcLfCyaa+7KZ5Ka8F4cl3YxknXy3K3mCrOfP4T5/QKnXY95t9Amwa8mnlEmxeBNGtUpu/Cbc2m7T5QmYAZariL2+KubdcTUa86ZQ2f8JJHo70VPD4prahnfCdJU7MEXzw/3JMXiySYsZHwXKmHGQOAu67lE6nnfbr5KbIYYOIPognoppRVEZpe7PP4KNzsrxG+fUqzjmfrnAUYYDPKFXfY0YHcWhuNpDMek9JT8K/KwN4i/mT8EmVA4OG9WXUAKYO8b+MmB80+a0MyNqMUvkdhXWaXEAE79wJhaQYYVS2NB5EBZXaVOGMARfsfiXRlNxeOIH+6Xx0Zuow/mFquHa4Qe6BpH4eCHscGkxeOBgK92kxIp0/2nODfANl3qQs9gw5xgGB+rLPPQMOPlHk2Ghixy81HWIeI7o571SpYM3kxCgqVmtdYzHASqxi5GuOBXplj7KZsQegTaoLNZE8ijezdpYZwsx2YATM6nWIKoVdmuf+LMP2p+HRPhFx1Y6GSV1LRXp4xoFnk8sqZ7WZI3+C5iNn+zcBIPgpaFEETMeSMsd7QyeGE1YBxWyHA5qen5T8ioqeILTlcC08Db/dattBvEqOqxpBaRI4GCPCfkktX3OXNPF27AWlWVoVQo37GNzTkf4rt89QqbnOaYcCCOO/od6VLGXhmUieu8eKsYWoYgsDuenpoVDs0hz4O9G8Rh2t0ieSpbiN5AyrhaX5cvhHqCk/ZjQ2W1ItMOgqwzAuIkk9FFX2YExZF+SDyT7lKpULfe04gyPNQ4h0iykq4UtNiqwsbDw+ilRe4hdVou4Sv3QBZWcPhd6pUGEGcpjpHxRihtBogFpHE2gdbqoumQPoQFRqVsqM4lo3IXWABuQrKiqsMHs9iHAtdh6sEfkd9ECf2QxjXEfZ67gNCKbjbyX0BlSyrqOCZx49RKLtHgdLs3jA4f8LXgkg/dP0mZ0RLH9m8TLC3D1zd0/dutfovasqWVV9JFpdVJu6PCcV2dxZ/+NXN/7t30XMP2YxYBJw1fjHs3a+S93ypZVFiV2Mh1soKkjwLA9mMXmObC1x1pOjXjCuYvs5i4AGGrmbn7t2onkvccqWVX4l39Qk69qPBndnMYYH2bEW/7bvoj3ZjYtem8Z6FYAD+7drPRet5Usqr6auyZPqEpxacUePdoti4qpUbGHrOABJhjiJJ6dEzC9nMQzDg+wrZ3OIIyOkCN4i38V7JlSyqjwJu7FrrZKKjR4lU7PYuI+z1/3HX62Vf+jGL/AOmr/wCm76L3XKllRjiUVRoj9UnFUoo8QwewsXTeD9mrkSJHs3XG8aLYfZO5bDVmz/23SL77Lf5UsqPpIXk+oSm7cTzDE7Ke5sewr/6L/mAqI2TWZJbh8QTBj7l0eK9dhCsVXcPaOD8uQkBsCD3A7eJmTPgj6aLL6lNKqPMqGGxgeC/CVXNGrRScJ6GFoDsA1aYIoPpuN+8x2YcjZazG7QLahAPdDXDS2csL2mYi0ARvzhV3Y6pOroJi2S/3lNsNnQw4+8g8SYrL1ryfikY/C7Jr03GaFRwv+F8dQYUW19hVKwH/AA1YEfsE/LVejY17xRlhh5yAF0G5cBeLeSHnaTnB7g7LkD3BsC5aWjIZG4yDF7qvoIQs7Tujyf8Aopiw62HrW3+zdfnoj+D2JX/FQq/uO+i3bsU8OIzOcS4Wbku0mpBa42/CAQbiNbqbG4twJgublY91wLuaWRqLi5Fkp9Kn5H/ey+DGN2PWP9jU8WlVqvZytP8AVVPBh+i25xVS3v3qPbY07hoqxlnT3WzPBSUq9TLUeSYAqROX3mucBEboA1U+0j8kXWyXgwjuz9Qf2FU/5HfRU62xqw93DVj/APW76L0TBbQeaoY4gy+rFhdjS9sdQWj94JjtoVLCDqRIyS775re7Jt3TF4R+1j8hXXSXg8vxWy8YdMNiNNPZO+JCrN7OY460KwER7jpt4L17C4l/tspzZZIvki1Njo7t80lxnTgosNi3ucGlzm5iL9yf7X3bEAd1ut7FXXTxQV9Ql8I8tPZ3Gf3Nf9x30UZ7LYn/AKat/pu+i9Tdj3+yNTNByxlhsf8AL582kzmvrEBFNnVS9mY6kmREZN2TqI1+SusUUNX1Nr8EXEkkk05IkkklCCSSSUIJJJJQgkkklCCSSSUIJJJJQgkkklCCUTsKwmS1pJEEkCSOE8EklCHRhmxGVscIEeSTsM0iC1pHMD9bguJKEEzDNEwAJIPiAAPQDySdhGGCWtMEkWFidT1SSUIcOCZfuNvc90XN7m19T5pz8M0xLWmNJAMdOC4koQ4cGwzLG3Mnui5vfTmfNSezERAi9t19bJJKEOCi3WBad3HXzXHYdpEFrSOEDjPxuuJKEHMoNEQ0CNIAEWj4WUf2KnBGRkEye6LnibXXUlCHThGEzkbMRMDSIjpCeGATAAnX4fADySSUIf/Z"/>
          <p:cNvSpPr>
            <a:spLocks noChangeAspect="1" noChangeArrowheads="1"/>
          </p:cNvSpPr>
          <p:nvPr/>
        </p:nvSpPr>
        <p:spPr bwMode="auto">
          <a:xfrm>
            <a:off x="0" y="-157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hQSERQUExQVFBUUGBQYGRgXGBoXFxcXFxQVGBUXGBgYHCYgFxwjGRYUHy8gIycpLCwsFR4xNTAqNSYrLCkBCQoKDgwOGg8PGiwkHyQsLCwsLCwvKSwsLCwsLCwsLCwsLCksLCwpKSwpLCkpLCwsLCwpLCwsLCksLCwsLCwpLP/AABEIAMYA/gMBIgACEQEDEQH/xAAcAAABBQEBAQAAAAAAAAAAAAAFAAIDBAYBBwj/xABGEAABAwIDBQUFBQMKBgMAAAABAAIRAyEEEjEFQVFhcQYigZGhEzKxwdEUI0JS8GKS4QcVFjNDU3KCk/EkNFRjosJEg7L/xAAaAQACAwEBAAAAAAAAAAAAAAABAwACBAUG/8QALBEAAgICAQMDAwMFAQAAAAAAAAECEQMhEgQxQRMiUQUUQjKRsVJhcYHxI//aAAwDAQACEQMRAD8AyhaR7zgq9bFgHUmOK9NHZXDf3LfEk/NS0uzuHbpRp/ug/FZ9eTquD8Hl42k5xc4MnN717fCY5SoKjiTLiJK9kbh2gQGtA4ACEx2EZ+Rv7o+iCpFvT0eOsxbRvJUhxgOmb9eK9c+xU/yM/dH0XRh2jRrfII2gem/kyX8nzpbW6s+a16QEJIMbFUqGlcTlxAJxIKOvXDRJvJgDeTuC619u93TwgkeaDdAbS7jkk0PnjHGIHqnKJhTs4VxdXFYI0oJtLZNbEPdlI7mjSYJb+Ybr3CNpjzvvIuCNR0hArK60ZXYnZ6o/FNp1WOYNXTbujWDoRz6oX2q2mK+KdltTZZo/YZp56+K3mG7TtcfY12GXNu9osMwMtcBcGN49Fj+0fY/K11bCvFWmbkAy5o5cR6qKCvkv+GTm7pk3ZNk4WrP4i/8A/KI9nak0ehj/AMWodSxAo4RtFpmq8XAvBcb6b4tCN7Kwns6QaddTyJ3eAgeChqXgslNTyE0hEuRlNKeUwoBGlNITiuEIEIyE0hSOUblAjCEwtRBuz5AMq4b8otYcERUsqXYJwkjQw4/K1OFHk3yRpiPXXwA0sp4HyKPCn08kg3n8FKB6/wDYBewd+V3kV37I/wDI5Hcq5lUoHrsCDAv/AC+oXRs1/LzRosTSwcEKJ68gR/NbuIXf5rP5h5IoYHBYvtl259gfZUffOrvyjlzUoHqyZzaGJayqSTIZIvoNxIVvCbZpvmHAxzuvMcZjnmS5xLj534lBKlVze9JuYUcFIM5ntuIxzcpuPNXdlU2VaYdlvob7143hMccslx8br0D+T7boJdTJ1gidx013hBJIl+3TNl9gb+ULowjfytVhxA3x1VKttJoMNGY8rDz+itoXcmS+wA3N8kyOnkq/2929ojhvVpjwQCNCjFplZKS7gfFUnR7gMT32t72p95uviJVbD9n6VYueZ715Ycl/xAxrOt7rQroR4lLBFHstQpOljSDxmSLbibqliKWVxHArR1dUAx/9Y7r8kDXgk26ZWlNcV0ppKBrGlcTlyECDIXCE9wTHFSgDHKMqRyYNfL4qE8Bc6JoTnBcjREwtmzCULq4rChBq6Wqhii7MRJ5CTEIXhqTi9xJtoPBBstGNh99dg1c3zCYcWz8wQ0UmzO9NDDKo5/AVEIN2lSJgPE+P0XDtGnudPIaoW1mbNaI0TBXv/DzCrzLcEWsftYBhIB9AvGNs1zUr1Kp3uMcAJsvSu0W0Wii5rQQSLyN36C8m2jiJIbzKtGwNUixh6ntHABGj2VY+nYQdZ5lDezeGzVaTR71VwaP8xgT6leljsvXYIAa7o4fNLyOV6HwUa2eWYvB+yYDuu3oeCbsDajqdRpaYIK03aXs1XHtB7CrD4cC1pcA8a+7uMBYRtF9N8PaWnQhwLfimxfJbEuoyVdj13ZuPFY99+Z45z5I3RbC867K4jLVZJ1Bb1No/XNegUccCYaC53AbhuLjo1KZrnHj2LVQ2UWE2kxksfIvIO66bUwrnul1UtEe5TiOcvdfyAQ/tA6nSoggauADrkyL3J1FlaOnoQ0ptRXk0geCJFxxTgsxgNtUg4ONZrRFxOu4W4q7/AEvwwMe08Q10fBOsV6E/CYaqarO44/eO6o3SxjKgDmODmneECxp+8d1KAzAqk7ICuQkXLmZA12ODVwlNc9Mc5QB1zkwhdD4XXvkKAsicms1HUfFcqOUNPFszN7zdRvHFQLeg9PxXVEyqCAQQehn4J0qGE2qS4kriittJndzDdbzQ2jUMxuRjEiWnofgg9OoIvwnkqSRaLOtfu4Sszi9tVG1nBozBv0nX5LRCsLkLJ7YeBWNmiWgwSRrKVCLSNGOk6ZfpdpnlhDqUaXDhvPPko39sqTYzMeNdw3eKBYbEndH4dGknwVDarnQC6YzGLAIpWzRihGUkvkubd7StqB0NIBA1if4LDYmkXS5t4PiBusj9aHN7ws7wmeCE4Ls+6viBTY4NAA7zjoOAjU8k2AOswcKcUaX+TWjnxlDU5DUfG4ZaZAPmV7HVrEHdAjcsF2H7O08HjH/ehwFKBmgXe8SBe5hh81uKtbeJMndfXRUk/gxSVd0TMxM8D0KZiKNOoIqU2uHBzQ74pE9PJcy/oFVtlQTiOxeDeQW0xTcNCwlvpp6IZidlDCHK17n+0LnmYB1tJC1NNlxPFANvOzVz+w0DxN/SVJdrLxk+xBQqlxu7Q+6NBafFCu24+7pNGpLyOZED4FWOztUufWcYAaR05nyCo7f2h7YtDQRAcG75m5nySlKts04U45NeDFiTcGI3Tx4fVT4ei5xmWgaS4wJ8rp7sNlMRM7yNEWpMs2IAGgF4HFXeTyjpzz8VruTbE2nUoZ8rmkT7pkA/tNK7j9qPc7MHgEySACQCeM6ldo0bGBJB1J3dFUe8xYAxMk+gSnlZkfuk5eS5gNougBxHWeEzPoiNKuHCQZWcZRdF+PkrGHv3SSWjgTHoVaGX5A1QXq45jbFwB4TJ8gq7tqsH5j0aUz7DlHcyQeGqjLhHeIaPILQmhLkxr9vM4P8A3Y+JVc4z2oyHOJGul/NddXZuc08tfgmVWNPLm0lvkqKdvaorK/kh/m+tqx4qAbiSHeR1SOIdlIdSgzvbcR0CtYGuWvbmzVBO4X6W1RPGbSYPdpOJGokA/G9len3sQnJai2BMI+q0ywAenoitHatb8QHjBVWntrMJbScJ42I3b1CA4iZq/vx8FR35ZZRk9tnsUrsJq6CnGcTkAqgnu8CR6lHnFCMUyKjjpofMfVBhj3KFGg2m31+qB9oK33rTf3YsAdJ49QjzgZO8c0A7T04a10RDjPiLadEpvdD4t8rYKpYudzj7urgN3JV6tA13NpgAHOTMkwN5PIBLC1g3WnAt3suYcOKP7Bphwc/dJAtHM/IeCiWzQpuO0Mo9j6UAkl0cdOiqYrKQW0wG026kABxixA4D4rWF0N8ZWH2ZiA99XT3nOE8CTuRzPjHQccpTfuDGwKmHhxrA2IyNaDcalziOfNaLC7cpVXspsBGU6ED0h0xb4LLUcXkE5GPMkSWl0cg2Y9CtTsz22cGpSYwAEAtIECLWa48fVIg7K5ku7/kMA/qfquj9WXM/61SaE9mAkpa+CxHaDEPJeWT33uk8Ggcd2notoakNe7gD6BY2rh85Ga4EuyjeTOvHpoqv9NDYS4ysn2IaZY5rd8HU3tbmLgqttzDkVGNaIaKdvEyfM6nki+CcA0gCOmnhFkL2/XcKxgTDWj4n5pb1FjcUrnZl9rYf2cSbk2AgFN2KfeLgYHWfNRYlodUeagzFul+63RWMJUbZrSAeZPlofVVa1Q+UvI41DO/KD/v009F2rgmky0zN4uIG/XglV2hTbTLRBMmTr4RvgGB0UdGpJzF19IieYM6aJbi+5IzRbw2HJdBEDr4KlisM1p7rg8NgmOO8T4HzVwbVGUSYncNSI5aIbisQwAANde5JNyL2HCxVUmmObTVhNmMa05QZPiYB0U7cEyu25vOog7rSCPkgeDpS8NEcDP1KP4DBVPbAMzMpj3nEAl0D3ZG4lNtx7CG1RntrYmvhdabHs3PgtHRwGhQtnalxMmkz/wAj816fj9ktqNIIBBFwd9l5V2g2A7D1SMvcdJaeXA8wtEGpaZmnfdMmxfaGs8ENLqTeFNuWeron1VFm2qzNKhI4PGb1N1W9oRvPmfqoqtUwfmSn14E2+4WHbGtwZ5FRP7WVjvaP8v1KC+MrjgEeKBzl8n1OklK6FUI1yHbYpdzNFwR+7vlSYzbdGnMukjc3vG3oFnto9t7EMpEg2l30QcklsMYSb0WMS8taSJJ/hoquKwpqYd4cLlum+149FFs/btIgBziLRcDylEQXVBqIPgfQqqdjmmlVGCdULgAwDgJ3DjBsLrUbNqNp0KZqODM2pNhJugW08CaL3MAse8CBum+vC91Bt58vpXkZJ1tqbqJ8U2N/U0vkNdpO0DBTcym8FzhAjcDqZ6fFZbA0XsLXsE7o333KMDO70Wi2JhZe0X7ozW9P1ySXJzaQ1R4KzSbO2fRp06b6oJqODXXEtbNwAOMI4HTvHzQ77RYB9NriIG+bCBorNLGNEzTjPrDpO/iLap/pUtGGTlJ7J6eIY6Mr2mRmA0JGkxwlSMF0GwOw6FKo1zXVQGknK4S3NEAyBqEba9p91wKq4sjSRBtWrloOPG3mfogGGZmMo12gb3GMvczbWw3eaxuP7RvYC2k3JFpIkzyGg9VWWkrDGLlpGlfRAEvcGtG8mB5yAhG2cUwue9rg4QLgyDDRvXnz61aviA2o9zxqS4zadOA8FpNrPLaOUSTGg323JeRLUUPhDjtsCYOu59RzQM2e5me7GjvlG9anAbBa0GZc65ga9AOaG7Bwgp05I75u7kToPAGFpdiV2GsHaGCNbHfpxW70ahySObl6uM83G6RVodmPaNJNP2ZB0MExEiY0QvF7KNIw4Zhw1C9HygXP0We2qz2tQZBLWg5nfh6TvSMdyfuNOSTSrGv9GEZhJHB0wGxe/Pz1RHCYB9QZoBa2x4mLfBRdosEWgFoc4BwzZBJjw3aK5gDWo0xUyw0/hO6d8buiTmxO/azX07lJ8XEY3Zckupw3iTpO8Af7K9SxrqIN721kiR42UFHaENj4b5MlJmFNcuJkMbYxrzjotOPpqV5DkZ+sn6rhHwyDF/yg+wqBrqecQCYMETNrqrjdsUNoj2TGvY8AuBdBEjWIKj2h2eoPe85nyYg7h9VB2S2O6jXqmpAytgO3EOvMm2gSpRUVaOooS1aq/ky+Nwxpuc14ILTGi6di1Xs7rCcwBGmiu9p8cK1YinBAIaHD8R0n1WowNENho/C0BNjszyVWYZ3ZfEtBJpEDq36qq7ZdSSIEixuF6TtzEZKTiNZAHU6frksdTbl96fFMDhxc0fQkrBdoO1FSs91Kk4tpi0tsXRqSdY5BHO03aCnToODXd94LWxO/UzyC87ZiS0j9WSpdjd0eFO5SRqMDh6dGnJfY3k2E743yhW0NoNcSKbSQeI+CrCo0uBeCQATAMSN19ydV2o4jK0Npt4MEGOBOpWaapmt4qeyoHkK5g9tVaZhrjGmU6eA3KiVDUpmVIK/IY4FLTDO09rGoBna5rm6SCWkHUCYPOCgOJac5E8PLgrlPFF4FJ5teCRJaVTNMte4Eh0GJGhjgmS0tiJYeDLuDpI9sVxEkfiO7eBYesoCK2VvNF9kuMAcAOVjdVwR3YjNL8TS4dv5vKYVzOI3DpqgzsSxjc1RwaBvNv9zyUOG2vVq/8uxoZMe0q2nm1guR1IWq2Z+KNGx5PGF2N0IZWzgDPXcOga0eEglUS52a2MeBwLGO/wDUSq2iUF8Vhs0EkiNL6TyKy/ajZ7mkPixsSPQog7s3iKkn7c4tJtkaB5gInhtiVchZVqiqDaS2DHO8FSUU40SL4uzA7IpAuc/w8AibXhznne0AD5xzRbE9kRSHcqNAOgdaOUoVs2llqODxe8HVpMjQ9EnFBrJbJ1ErxOjtHDVMpJgepPP4KGq2pT7xIjcf47ii9UOmfMeCoVXXIddsG360XZhJxft2jzbccr92n4COx8XUqsz1XOyAwGz7x+i0lLZJcxr6hAYdGsuY3AAWmeKGbJLaWVwaHNABAPmCePRXNqbWFNxbTc2agzue3UNdPcyxA6rFP/1lrsegUftMVfuy7V2dSaD/AFdMg/jOd8ji3QSOu7RCdohjmlrbtcNMuUjoQTPigb9puDu763U52oSw5Ya/mJHgl1T4o3Q6fNiisuRa/j/IFr0zRJLgYGnA8BZF84FANB7xmepu5CatU1HZXukRmM6SNPVVH7Tyu0934ncteODzLi/BzOrjHpOqjN7TaZcaIU+JomqwNzEAWjja0pezzgOAibnkrFCn+HjHoCsbxNWj0PXdXhy4Yzi73oy+K7LFpa5ozBpBhvIzcItgnyd40sbHVaHD4Wm8TGWCOvVRYvCEOIOU8JWKOaUe+znOEMi4rRke0e1mtqtBMtpy4ji/c3wHxVfaWBfUc17QSHiRyAgesrRv2LSc7MaLCZmefFXWYEDvO6dOQUn1X9KGYun4PbBXa2rNRgn3Wz4vJ+TQqFCCOdk/bdTPiHngQ390R8ZVdroIAWuUkls3dPqBYqCXATAJAnkNVZ2s6nnHshlbECN4Fsx5kqCbydWgnxIJVKpVv0gJM9ickm5/4CNKgAJ1U7BvgW4iVFsnENgl2jd3E7giZ2wzLAZJ6w0dIUXFGiWdQj2BOLpkkGzSNICGU2QTN5JvzWoxNWk+nrldw1I/gh32Ea6+MIyca2DljyruBW031agZTBP616BazGVhhqWZ1wIyj8zoAA6KDB4o0phok796s7PxLcRiKLKrSbkwRaWtJaed0zHKLWjn58covt/sFYDZVXFPFfE92lYsGgdyA3DmdYWgO0XNnJGUWmPhwU/aPHgPyAWb5aHh4rNN7U0SDeNRGU+fBPUb2IQSeSTeTzVHaG2adGATmdwHz4ITtftGHNDaRIJ1MQQOAWczFXUfkLmH39ras9yGcIufNHtifyjPHdrAG1nbp5hYQK1hcI5+ggcShJRirYEuR6HV2iaxzFwIOkaID2g2yKUNbd4I/wAvWN/JBzQe1hYHkA3gWFkPdhXzoT6qsJwfZlpQdU0F29rHn3m+R+qkqbaFQWs7S/1QEYd2YNi5RajsxrRe53yi80cOzJ9jDIze0/u6dNszDR9VD7MOquDvxtBB5AAEefxWSbXqNENe4DhOnTgr1Oo85TndLNJMxaD8lkl1C8G3PheWDiFn4XvHqojThybW2+D3Xsg/mCgftdtt/ELRjhyXI3Q+qL0nHJHaXbw9FbG1YMy05pmOG4JhpB0EDTjr5/NV6lcOJNhfyU+zKWd4BJDeE2/gtDzKE20crP0HqdNCc3Uq7fvX7F7Ze0XttAdmi2/oEVo0HkkwASIPLlKtUdkMaIYIO/iPFRbMxodmYMpc0kAGwJ5wsWfPLI9aRmwdOscUu9Co4ptN0EQYjj0VTbe02PhswbExM9FX7V4prHsAPeAlwH1QjD1HTmB11vJ8VnUKOjjhK1OtFong9zY4rlXHvIylwgb9Cf1KkfykqJ8aEBVqLOjBqSsGUXZnlxvmJcfEk/NOxDgX9AptlUwZsqlV3fdHFMk7szRa5KjrKxOu9cZSl3U/BMpm46q9Iu4aRPjBR7oEpe7QqUAOH6lTEZW3UNATHM/JT7RokiBqBPXl8FekqTNGRrUX5CjdnNyBxOoBGl/NVMRSLdJA8yqWz8U4tAMkAwPiinsh1SZpt0jPjwNS7lGHO3p7aDmlrg+C0yOSfUwrnWLmtHqfACSqjdkO/EY5QZVoRUPJvkotcWS7SxZfTeSYJabk798eqx8LVV8H929olxymBz3IC3Y1f+7I/wAUD4rbDKmtnKz4lCVIHvXYRMbDqHXKPFR1Nh1BwPQq6yw+RTwz70QYPDZ3Abt/RaJoDRAEAKlgcK6m27DfUgSPMKapUnesHUT5ypdh+JKK33HOMrjWQqprEFT0nys9UPtMnfGu8LmeUg1Q1qLtR5aId+4HrsX8JQB1V1lHcEDpbRyWcC3qIRPD7TBVJQaJGaZ3FYcwhNRrw6PhZF34mVA8g6hMxZpY9eA+nBy5NbK1PCnKbEk+QUmGYGwS9wI6QnMEHiPVW21KWW4d5aLWsqkiZYxe5Nsq1e01dsiRe0gevIoXSe5xm86zeb6o0/ZIddneHLXxXaGBybr9fki5KhmPHBfpK9GkI7w+ZPVTsaNwAVmnS5KB+HE6ws6yNj9D4ICr1KjZ1LSpC5zeBCrOzOJMSrxpASGbMr5GvH60VXCXzE8z5q3haLTRqE6hQ7KH3uUiRIJ8EXs5u4uTI3UbBPoulrhb8R8QLI1jcEwtdlgERpz5LOUWnO/rHr9AmR7BhK7ZdoGA3qfkiNDHg1mnSQfA3DfBBa4LTyKsYd0ungD6QhJ2rNU0skWwnUptaQBYXMdSnNrTog2JxLs7TwaG+Av80QwDpBd4oTVsbj1EJYWsWd6RwhWhinTJDTa2YW8lQw9Ted3xVttMluZxA5H0SXjpCMsscZe7ucwu0H+0BdEaEBthO+AFf2hiKL4LjccBCElzv1ouNwDnXt5pKbQOOOW+wsaymYyTz5qq1g4FEaOyXcWnxKie/IYLSEU6ZqhKCVJ2RCkWmRZTPHtGw9rHdR8xdWKGMZv/AF1U5fT1GXzWilVi5qP9JkdobFj3JHIm3mquGPHcts5rDrBHPRAttbIDPvaV2fiAvl59FXuYnJKRXpqdrJVHD4hXWPWaSo0o6Ld1wDmnju6fRDsZgDSOZl2HheP4IrqnUaxZIgOYdWn5cFaGTwxcobtAvD4kFXWQVDidlsJzUXZeLXWHhwUTHuZ7wjnqPMKSj8Bi35L/ALFMfR8+KVLGAqZtQFL2i/crsJBsY9B4q3h6NQ3BDh1UT2qD2hYZaYP61CdHJemKeLygk4OAvryKqV60jRMGLe+5AMcLfCyaa+7KZ5Ka8F4cl3YxknXy3K3mCrOfP4T5/QKnXY95t9Amwa8mnlEmxeBNGtUpu/Cbc2m7T5QmYAZariL2+KubdcTUa86ZQ2f8JJHo70VPD4prahnfCdJU7MEXzw/3JMXiySYsZHwXKmHGQOAu67lE6nnfbr5KbIYYOIPognoppRVEZpe7PP4KNzsrxG+fUqzjmfrnAUYYDPKFXfY0YHcWhuNpDMek9JT8K/KwN4i/mT8EmVA4OG9WXUAKYO8b+MmB80+a0MyNqMUvkdhXWaXEAE79wJhaQYYVS2NB5EBZXaVOGMARfsfiXRlNxeOIH+6Xx0Zuow/mFquHa4Qe6BpH4eCHscGkxeOBgK92kxIp0/2nODfANl3qQs9gw5xgGB+rLPPQMOPlHk2Ghixy81HWIeI7o571SpYM3kxCgqVmtdYzHASqxi5GuOBXplj7KZsQegTaoLNZE8ijezdpYZwsx2YATM6nWIKoVdmuf+LMP2p+HRPhFx1Y6GSV1LRXp4xoFnk8sqZ7WZI3+C5iNn+zcBIPgpaFEETMeSMsd7QyeGE1YBxWyHA5qen5T8ioqeILTlcC08Db/dattBvEqOqxpBaRI4GCPCfkktX3OXNPF27AWlWVoVQo37GNzTkf4rt89QqbnOaYcCCOO/od6VLGXhmUieu8eKsYWoYgsDuenpoVDs0hz4O9G8Rh2t0ieSpbiN5AyrhaX5cvhHqCk/ZjQ2W1ItMOgqwzAuIkk9FFX2YExZF+SDyT7lKpULfe04gyPNQ4h0iykq4UtNiqwsbDw+ilRe4hdVou4Sv3QBZWcPhd6pUGEGcpjpHxRihtBogFpHE2gdbqoumQPoQFRqVsqM4lo3IXWABuQrKiqsMHs9iHAtdh6sEfkd9ECf2QxjXEfZ67gNCKbjbyX0BlSyrqOCZx49RKLtHgdLs3jA4f8LXgkg/dP0mZ0RLH9m8TLC3D1zd0/dutfovasqWVV9JFpdVJu6PCcV2dxZ/+NXN/7t30XMP2YxYBJw1fjHs3a+S93ypZVFiV2Mh1soKkjwLA9mMXmObC1x1pOjXjCuYvs5i4AGGrmbn7t2onkvccqWVX4l39Qk69qPBndnMYYH2bEW/7bvoj3ZjYtem8Z6FYAD+7drPRet5Usqr6auyZPqEpxacUePdoti4qpUbGHrOABJhjiJJ6dEzC9nMQzDg+wrZ3OIIyOkCN4i38V7JlSyqjwJu7FrrZKKjR4lU7PYuI+z1/3HX62Vf+jGL/AOmr/wCm76L3XKllRjiUVRoj9UnFUoo8QwewsXTeD9mrkSJHs3XG8aLYfZO5bDVmz/23SL77Lf5UsqPpIXk+oSm7cTzDE7Ke5sewr/6L/mAqI2TWZJbh8QTBj7l0eK9dhCsVXcPaOD8uQkBsCD3A7eJmTPgj6aLL6lNKqPMqGGxgeC/CVXNGrRScJ6GFoDsA1aYIoPpuN+8x2YcjZazG7QLahAPdDXDS2csL2mYi0ARvzhV3Y6pOroJi2S/3lNsNnQw4+8g8SYrL1ryfikY/C7Jr03GaFRwv+F8dQYUW19hVKwH/AA1YEfsE/LVejY17xRlhh5yAF0G5cBeLeSHnaTnB7g7LkD3BsC5aWjIZG4yDF7qvoIQs7Tujyf8Aopiw62HrW3+zdfnoj+D2JX/FQq/uO+i3bsU8OIzOcS4Wbku0mpBa42/CAQbiNbqbG4twJgublY91wLuaWRqLi5Fkp9Kn5H/ey+DGN2PWP9jU8WlVqvZytP8AVVPBh+i25xVS3v3qPbY07hoqxlnT3WzPBSUq9TLUeSYAqROX3mucBEboA1U+0j8kXWyXgwjuz9Qf2FU/5HfRU62xqw93DVj/APW76L0TBbQeaoY4gy+rFhdjS9sdQWj94JjtoVLCDqRIyS775re7Jt3TF4R+1j8hXXSXg8vxWy8YdMNiNNPZO+JCrN7OY460KwER7jpt4L17C4l/tspzZZIvki1Njo7t80lxnTgosNi3ucGlzm5iL9yf7X3bEAd1ut7FXXTxQV9Ql8I8tPZ3Gf3Nf9x30UZ7LYn/AKat/pu+i9Tdj3+yNTNByxlhsf8AL582kzmvrEBFNnVS9mY6kmREZN2TqI1+SusUUNX1Nr8EXEkkk05IkkklCCSSSUIJJJJQgkkklCCSSSUIJJJJQgkkklCCUTsKwmS1pJEEkCSOE8EklCHRhmxGVscIEeSTsM0iC1pHMD9bguJKEEzDNEwAJIPiAAPQDySdhGGCWtMEkWFidT1SSUIcOCZfuNvc90XN7m19T5pz8M0xLWmNJAMdOC4koQ4cGwzLG3Mnui5vfTmfNSezERAi9t19bJJKEOCi3WBad3HXzXHYdpEFrSOEDjPxuuJKEHMoNEQ0CNIAEWj4WUf2KnBGRkEye6LnibXXUlCHThGEzkbMRMDSIjpCeGATAAnX4fADySSUIf/Z"/>
          <p:cNvSpPr>
            <a:spLocks noChangeAspect="1" noChangeArrowheads="1"/>
          </p:cNvSpPr>
          <p:nvPr/>
        </p:nvSpPr>
        <p:spPr bwMode="auto">
          <a:xfrm>
            <a:off x="152400" y="-47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http://www.charitywater.org/blog/images/2011_09/read-a-thon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 y="1564821"/>
            <a:ext cx="3181350" cy="24860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66836" y="1515172"/>
            <a:ext cx="3226010" cy="2585323"/>
          </a:xfrm>
          <a:prstGeom prst="rect">
            <a:avLst/>
          </a:prstGeom>
          <a:noFill/>
        </p:spPr>
        <p:txBody>
          <a:bodyPr wrap="squar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Do they read on</a:t>
            </a:r>
          </a:p>
          <a:p>
            <a:pPr algn="ct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a:t>
            </a: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heir own?</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056" name="Picture 8" descr="http://timeentertainment.files.wordpress.com/2012/07/2100_ent_books_0724.jpg?w=480&amp;h=320&amp;cro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572000"/>
            <a:ext cx="3028950" cy="20193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114800" y="4572000"/>
            <a:ext cx="4166822" cy="1754326"/>
          </a:xfrm>
          <a:prstGeom prst="rect">
            <a:avLst/>
          </a:prstGeom>
          <a:noFill/>
        </p:spPr>
        <p:txBody>
          <a:bodyPr wrap="square" lIns="91440" tIns="45720" rIns="91440" bIns="45720">
            <a:spAutoFit/>
          </a:bodyPr>
          <a:lstStyle/>
          <a:p>
            <a:pPr algn="ctr"/>
            <a:r>
              <a:rPr lang="en-US" sz="5400" b="1" cap="none" spc="0" dirty="0" smtClean="0">
                <a:ln w="1905"/>
                <a:solidFill>
                  <a:srgbClr val="7030A0"/>
                </a:solidFill>
                <a:effectLst>
                  <a:innerShdw blurRad="69850" dist="43180" dir="5400000">
                    <a:srgbClr val="000000">
                      <a:alpha val="65000"/>
                    </a:srgbClr>
                  </a:innerShdw>
                </a:effectLst>
              </a:rPr>
              <a:t>Or do they look like this</a:t>
            </a:r>
            <a:r>
              <a:rPr lang="en-US" sz="5400" b="1" dirty="0" smtClean="0">
                <a:ln w="1905"/>
                <a:solidFill>
                  <a:srgbClr val="7030A0"/>
                </a:solidFill>
                <a:effectLst>
                  <a:innerShdw blurRad="69850" dist="43180" dir="5400000">
                    <a:srgbClr val="000000">
                      <a:alpha val="65000"/>
                    </a:srgbClr>
                  </a:innerShdw>
                </a:effectLst>
              </a:rPr>
              <a:t>?</a:t>
            </a:r>
            <a:endParaRPr lang="en-US" sz="5400" b="1" cap="none" spc="0" dirty="0">
              <a:ln w="1905"/>
              <a:solidFill>
                <a:srgbClr val="7030A0"/>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endParaRPr lang="nb-NO" dirty="0"/>
          </a:p>
          <a:p>
            <a:endParaRPr lang="nb-NO" dirty="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58493"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175" y="28575"/>
            <a:ext cx="2533650" cy="680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8493" y="19730"/>
            <a:ext cx="2638425" cy="680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rot="5400000">
            <a:off x="5550707" y="2891135"/>
            <a:ext cx="5976316" cy="923330"/>
          </a:xfrm>
          <a:prstGeom prst="rect">
            <a:avLst/>
          </a:prstGeom>
          <a:noFill/>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Series Bookmark</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7618" y="-7144"/>
            <a:ext cx="2727725" cy="688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4193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093" t="18388" r="11567" b="2988"/>
          <a:stretch/>
        </p:blipFill>
        <p:spPr bwMode="auto">
          <a:xfrm>
            <a:off x="0" y="533399"/>
            <a:ext cx="3994883" cy="4648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9751" t="23656" r="1709" b="-3598"/>
          <a:stretch/>
        </p:blipFill>
        <p:spPr bwMode="auto">
          <a:xfrm>
            <a:off x="2895600" y="2362201"/>
            <a:ext cx="6303524" cy="4265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257800" y="228600"/>
            <a:ext cx="2410917"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Website</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838200"/>
          </a:xfrm>
        </p:spPr>
        <p:txBody>
          <a:bodyPr/>
          <a:lstStyle/>
          <a:p>
            <a:r>
              <a:rPr lang="en-US" dirty="0" smtClean="0"/>
              <a:t>Tracking Student Progress</a:t>
            </a:r>
            <a:endParaRPr lang="en-US" dirty="0"/>
          </a:p>
        </p:txBody>
      </p:sp>
      <p:pic>
        <p:nvPicPr>
          <p:cNvPr id="2050" name="Picture 2" descr="S:\01SHARED\0 decker stuff\00 MSA 12-13 Video and PP\IMG_2246.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27000" y="4191001"/>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01SHARED\0 decker stuff\00 MSA 12-13 Video and PP\IMG_224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850" t="2675" r="8315" b="13607"/>
          <a:stretch/>
        </p:blipFill>
        <p:spPr bwMode="auto">
          <a:xfrm>
            <a:off x="228600" y="1752185"/>
            <a:ext cx="2590800" cy="21451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01SHARED\0 decker stuff\00 MSA 12-13 Video and PP\IMG_222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145" t="10280" r="9675" b="19901"/>
          <a:stretch/>
        </p:blipFill>
        <p:spPr bwMode="auto">
          <a:xfrm>
            <a:off x="3200400" y="1714368"/>
            <a:ext cx="2255249" cy="222081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S:\01SHARED\0 decker stuff\00 MSA 12-13 Video and PP\IMG_223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817" r="21677"/>
          <a:stretch/>
        </p:blipFill>
        <p:spPr bwMode="auto">
          <a:xfrm>
            <a:off x="3236684" y="4191000"/>
            <a:ext cx="2227131"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01SHARED\0 decker stuff\00 MSA 12-13 Video and PP\IMG_222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981"/>
          <a:stretch/>
        </p:blipFill>
        <p:spPr bwMode="auto">
          <a:xfrm>
            <a:off x="5943600" y="4224556"/>
            <a:ext cx="3035623" cy="237128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S:\01SHARED\0 decker stuff\00 MSA 12-13 Video and PP\IMG_225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551" t="24469" b="2279"/>
          <a:stretch/>
        </p:blipFill>
        <p:spPr bwMode="auto">
          <a:xfrm rot="5400000">
            <a:off x="5642312" y="987089"/>
            <a:ext cx="3879175" cy="2209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Ways to Organize Books</a:t>
            </a:r>
            <a:endParaRPr lang="en-US" dirty="0"/>
          </a:p>
        </p:txBody>
      </p:sp>
      <p:pic>
        <p:nvPicPr>
          <p:cNvPr id="3074" name="Picture 2" descr="S:\01SHARED\0 decker stuff\00 MSA 12-13 Video and PP\IMG_2252.jpg"/>
          <p:cNvPicPr>
            <a:picLocks noGrp="1" noChangeAspect="1" noChangeArrowheads="1"/>
          </p:cNvPicPr>
          <p:nvPr>
            <p:ph sz="quarter" idx="1"/>
          </p:nvPr>
        </p:nvPicPr>
        <p:blipFill rotWithShape="1">
          <a:blip r:embed="rId2" cstate="print">
            <a:extLst>
              <a:ext uri="{28A0092B-C50C-407E-A947-70E740481C1C}">
                <a14:useLocalDpi xmlns:a14="http://schemas.microsoft.com/office/drawing/2010/main" val="0"/>
              </a:ext>
            </a:extLst>
          </a:blip>
          <a:srcRect l="11471" r="5478"/>
          <a:stretch/>
        </p:blipFill>
        <p:spPr bwMode="auto">
          <a:xfrm rot="5400000">
            <a:off x="93637" y="287365"/>
            <a:ext cx="2784528" cy="25145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S:\01SHARED\0 decker stuff\00 MSA 12-13 Video and PP\IMG_22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44" t="5116" r="13163" b="8274"/>
          <a:stretch/>
        </p:blipFill>
        <p:spPr bwMode="auto">
          <a:xfrm rot="5400000">
            <a:off x="6378132" y="4061268"/>
            <a:ext cx="2862942" cy="23604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01SHARED\0 decker stuff\00 MSA 12-13 Video and PP\IMG_222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21" t="11808" r="2430" b="11229"/>
          <a:stretch/>
        </p:blipFill>
        <p:spPr bwMode="auto">
          <a:xfrm>
            <a:off x="5426294" y="1306286"/>
            <a:ext cx="3563512" cy="219891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S:\01SHARED\0 decker stuff\00 MSA 12-13 Video and PP\IMG_224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6600" y="4114800"/>
            <a:ext cx="3047794"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01SHARED\0 decker stuff\00 MSA 12-13 Video and PP\IMG_223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889" t="5550" r="13003" b="8706"/>
          <a:stretch/>
        </p:blipFill>
        <p:spPr bwMode="auto">
          <a:xfrm>
            <a:off x="2924223" y="1600200"/>
            <a:ext cx="2370789"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S:\01SHARED\0 decker stuff\00 MSA 12-13 Video and PP\IMG_221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580" r="5863" b="13545"/>
          <a:stretch/>
        </p:blipFill>
        <p:spPr bwMode="auto">
          <a:xfrm>
            <a:off x="152400" y="4840475"/>
            <a:ext cx="2879361" cy="183246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01SHARED\0 decker stuff\00 MSA 12-13 Video and PP\IMG_223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998" t="16702" r="2275" b="9099"/>
          <a:stretch/>
        </p:blipFill>
        <p:spPr bwMode="auto">
          <a:xfrm>
            <a:off x="304800" y="3108103"/>
            <a:ext cx="2341608" cy="146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027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153400" cy="990600"/>
          </a:xfrm>
        </p:spPr>
        <p:txBody>
          <a:bodyPr>
            <a:normAutofit/>
          </a:bodyPr>
          <a:lstStyle/>
          <a:p>
            <a:pPr algn="ctr"/>
            <a:r>
              <a:rPr lang="en-US" dirty="0" smtClean="0"/>
              <a:t>Ways to Organize Bookmarks</a:t>
            </a:r>
            <a:endParaRPr lang="en-US" dirty="0"/>
          </a:p>
        </p:txBody>
      </p:sp>
      <p:pic>
        <p:nvPicPr>
          <p:cNvPr id="3074"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tretch>
            <a:fillRect/>
          </a:stretch>
        </p:blipFill>
        <p:spPr bwMode="auto">
          <a:xfrm>
            <a:off x="2625465" y="4014209"/>
            <a:ext cx="3116641" cy="23374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742107" y="1306286"/>
            <a:ext cx="2931885" cy="219891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62200" y="1550220"/>
            <a:ext cx="3047794" cy="228584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5400000">
            <a:off x="-143949" y="1761625"/>
            <a:ext cx="2370789" cy="1778091"/>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rot="5400000">
            <a:off x="-152919" y="4391259"/>
            <a:ext cx="2443289" cy="183246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S:\01SHARED\0 decker stuff\00 MSA 12-13 Video and PP\IMG_221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9510" t="4547" r="5125" b="53029"/>
          <a:stretch/>
        </p:blipFill>
        <p:spPr bwMode="auto">
          <a:xfrm rot="5400000">
            <a:off x="5705497" y="4211555"/>
            <a:ext cx="3048645" cy="1752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5908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Keeping Tracking of Books</a:t>
            </a:r>
            <a:endParaRPr lang="en-US" dirty="0"/>
          </a:p>
        </p:txBody>
      </p:sp>
      <p:sp>
        <p:nvSpPr>
          <p:cNvPr id="3" name="Content Placeholder 2"/>
          <p:cNvSpPr>
            <a:spLocks noGrp="1"/>
          </p:cNvSpPr>
          <p:nvPr>
            <p:ph sz="quarter" idx="1"/>
          </p:nvPr>
        </p:nvSpPr>
        <p:spPr/>
        <p:txBody>
          <a:bodyPr/>
          <a:lstStyle/>
          <a:p>
            <a:r>
              <a:rPr lang="en-US" dirty="0" smtClean="0"/>
              <a:t>Face bookmarks</a:t>
            </a:r>
          </a:p>
          <a:p>
            <a:r>
              <a:rPr lang="en-US" dirty="0" smtClean="0"/>
              <a:t>Sign out sheets/binders</a:t>
            </a:r>
          </a:p>
          <a:p>
            <a:r>
              <a:rPr lang="en-US" dirty="0" smtClean="0"/>
              <a:t>Book Retriever App on </a:t>
            </a:r>
            <a:r>
              <a:rPr lang="en-US" dirty="0" err="1" smtClean="0"/>
              <a:t>Ipad</a:t>
            </a:r>
            <a:r>
              <a:rPr lang="en-US" dirty="0" smtClean="0"/>
              <a:t> ($.99)</a:t>
            </a:r>
          </a:p>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1752600"/>
            <a:ext cx="1895021" cy="2842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270" y="3402466"/>
            <a:ext cx="4503036" cy="301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402466"/>
            <a:ext cx="1360166"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8704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63226" y="304800"/>
            <a:ext cx="626472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Culture of Reading</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7170" name="Picture 2" descr="S:\01SHARED\0 decker stuff\00 MSA 12-13 Video and PP\IMG_2238.jpg"/>
          <p:cNvPicPr>
            <a:picLocks noGrp="1" noChangeAspect="1" noChangeArrowheads="1"/>
          </p:cNvPicPr>
          <p:nvPr>
            <p:ph sz="quarter" idx="1"/>
          </p:nvPr>
        </p:nvPicPr>
        <p:blipFill rotWithShape="1">
          <a:blip r:embed="rId2" cstate="print">
            <a:extLst>
              <a:ext uri="{28A0092B-C50C-407E-A947-70E740481C1C}">
                <a14:useLocalDpi xmlns:a14="http://schemas.microsoft.com/office/drawing/2010/main" val="0"/>
              </a:ext>
            </a:extLst>
          </a:blip>
          <a:srcRect l="5853" t="4226" r="9381" b="2214"/>
          <a:stretch/>
        </p:blipFill>
        <p:spPr bwMode="auto">
          <a:xfrm>
            <a:off x="152400" y="1752600"/>
            <a:ext cx="2963158" cy="245291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S:\01SHARED\0 decker stuff\00 MSA 12-13 Video and PP\IMG_223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437"/>
          <a:stretch/>
        </p:blipFill>
        <p:spPr bwMode="auto">
          <a:xfrm rot="5400000">
            <a:off x="6390413" y="1841686"/>
            <a:ext cx="2438401" cy="211282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01SHARED\0 decker stuff\00 MSA 12-13 Video and PP\IMG_22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314793" y="1943192"/>
            <a:ext cx="2743015" cy="2057401"/>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S:\01SHARED\0 decker stuff\00 MSA 12-13 Video and PP\IMG_223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267" t="4727" r="12349" b="6846"/>
          <a:stretch/>
        </p:blipFill>
        <p:spPr bwMode="auto">
          <a:xfrm rot="5400000">
            <a:off x="519510" y="4433490"/>
            <a:ext cx="2152158" cy="197197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01SHARED\0 decker stuff\00 MSA 12-13 Video and PP\IMG_223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830" b="16585"/>
          <a:stretch/>
        </p:blipFill>
        <p:spPr bwMode="auto">
          <a:xfrm rot="5400000">
            <a:off x="6332979" y="4716021"/>
            <a:ext cx="2434347" cy="1689106"/>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S:\01SHARED\0 decker stuff\00 MSA 12-13 Video and PP\Cult pics\IMG_228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985" t="19973" r="4290"/>
          <a:stretch/>
        </p:blipFill>
        <p:spPr bwMode="auto">
          <a:xfrm>
            <a:off x="3124200" y="4616323"/>
            <a:ext cx="2836889" cy="1919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1316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152400"/>
            <a:ext cx="8229600" cy="838200"/>
          </a:xfrm>
        </p:spPr>
        <p:txBody>
          <a:bodyPr/>
          <a:lstStyle/>
          <a:p>
            <a:pPr algn="ctr"/>
            <a:r>
              <a:rPr lang="en-US" dirty="0"/>
              <a:t>Contact Information</a:t>
            </a:r>
          </a:p>
        </p:txBody>
      </p:sp>
      <p:sp>
        <p:nvSpPr>
          <p:cNvPr id="4" name="Content Placeholder 2"/>
          <p:cNvSpPr txBox="1">
            <a:spLocks/>
          </p:cNvSpPr>
          <p:nvPr/>
        </p:nvSpPr>
        <p:spPr>
          <a:xfrm>
            <a:off x="457200" y="2590800"/>
            <a:ext cx="8229600" cy="4038600"/>
          </a:xfrm>
          <a:prstGeom prst="rect">
            <a:avLst/>
          </a:prstGeom>
        </p:spPr>
        <p:txBody>
          <a:bodyPr>
            <a:normAutofit fontScale="85000" lnSpcReduction="20000"/>
          </a:bodyPr>
          <a:lstStyle/>
          <a:p>
            <a:pPr marL="640080" marR="0" lvl="1" indent="-274320" algn="ctr" defTabSz="914400" rtl="0" eaLnBrk="1" fontAlgn="auto" latinLnBrk="0" hangingPunct="1">
              <a:lnSpc>
                <a:spcPct val="100000"/>
              </a:lnSpc>
              <a:spcBef>
                <a:spcPts val="300"/>
              </a:spcBef>
              <a:spcAft>
                <a:spcPts val="0"/>
              </a:spcAft>
              <a:buClr>
                <a:schemeClr val="accent2">
                  <a:shade val="75000"/>
                </a:schemeClr>
              </a:buClr>
              <a:buSzPct val="85000"/>
              <a:buFont typeface="Wingdings 2"/>
              <a:buNone/>
              <a:tabLst/>
              <a:defRPr/>
            </a:pPr>
            <a:r>
              <a:rPr kumimoji="0" lang="en-US" sz="3900" b="1" i="0" u="none" strike="noStrike" kern="1200" cap="none" spc="0" normalizeH="0" baseline="0" noProof="0" dirty="0" smtClean="0">
                <a:ln>
                  <a:noFill/>
                </a:ln>
                <a:solidFill>
                  <a:schemeClr val="tx2"/>
                </a:solidFill>
                <a:effectLst/>
                <a:uLnTx/>
                <a:uFillTx/>
                <a:latin typeface="+mn-lt"/>
                <a:ea typeface="+mn-ea"/>
                <a:cs typeface="+mn-cs"/>
              </a:rPr>
              <a:t>Walter Bracken STEAM Academy</a:t>
            </a:r>
          </a:p>
          <a:p>
            <a:pPr marL="640080" marR="0" lvl="1" indent="-274320" algn="ctr" defTabSz="914400" rtl="0" eaLnBrk="1" fontAlgn="auto" latinLnBrk="0" hangingPunct="1">
              <a:lnSpc>
                <a:spcPct val="100000"/>
              </a:lnSpc>
              <a:spcBef>
                <a:spcPts val="300"/>
              </a:spcBef>
              <a:spcAft>
                <a:spcPts val="0"/>
              </a:spcAft>
              <a:buClr>
                <a:schemeClr val="accent2">
                  <a:shade val="75000"/>
                </a:schemeClr>
              </a:buClr>
              <a:buSzPct val="85000"/>
              <a:buFont typeface="Wingdings 2"/>
              <a:buNone/>
              <a:tabLst/>
              <a:defRPr/>
            </a:pPr>
            <a:r>
              <a:rPr kumimoji="0" lang="en-US" sz="3200" b="1" i="0" u="none" strike="noStrike" kern="1200" cap="none" spc="0" normalizeH="0" baseline="0" noProof="0" dirty="0" smtClean="0">
                <a:ln>
                  <a:noFill/>
                </a:ln>
                <a:solidFill>
                  <a:schemeClr val="tx2"/>
                </a:solidFill>
                <a:effectLst/>
                <a:uLnTx/>
                <a:uFillTx/>
                <a:latin typeface="+mn-lt"/>
                <a:ea typeface="+mn-ea"/>
                <a:cs typeface="+mn-cs"/>
              </a:rPr>
              <a:t>1200 N. 27</a:t>
            </a:r>
            <a:r>
              <a:rPr kumimoji="0" lang="en-US" sz="3200" b="1" i="0" u="none" strike="noStrike" kern="1200" cap="none" spc="0" normalizeH="0" baseline="30000" noProof="0" dirty="0" smtClean="0">
                <a:ln>
                  <a:noFill/>
                </a:ln>
                <a:solidFill>
                  <a:schemeClr val="tx2"/>
                </a:solidFill>
                <a:effectLst/>
                <a:uLnTx/>
                <a:uFillTx/>
                <a:latin typeface="+mn-lt"/>
                <a:ea typeface="+mn-ea"/>
                <a:cs typeface="+mn-cs"/>
              </a:rPr>
              <a:t>th</a:t>
            </a:r>
            <a:r>
              <a:rPr kumimoji="0" lang="en-US" sz="3200" b="1" i="0" u="none" strike="noStrike" kern="1200" cap="none" spc="0" normalizeH="0" baseline="0" noProof="0" dirty="0" smtClean="0">
                <a:ln>
                  <a:noFill/>
                </a:ln>
                <a:solidFill>
                  <a:schemeClr val="tx2"/>
                </a:solidFill>
                <a:effectLst/>
                <a:uLnTx/>
                <a:uFillTx/>
                <a:latin typeface="+mn-lt"/>
                <a:ea typeface="+mn-ea"/>
                <a:cs typeface="+mn-cs"/>
              </a:rPr>
              <a:t> Street</a:t>
            </a:r>
          </a:p>
          <a:p>
            <a:pPr marL="640080" marR="0" lvl="1" indent="-274320" algn="ctr" defTabSz="914400" rtl="0" eaLnBrk="1" fontAlgn="auto" latinLnBrk="0" hangingPunct="1">
              <a:lnSpc>
                <a:spcPct val="100000"/>
              </a:lnSpc>
              <a:spcBef>
                <a:spcPts val="300"/>
              </a:spcBef>
              <a:spcAft>
                <a:spcPts val="0"/>
              </a:spcAft>
              <a:buClr>
                <a:schemeClr val="accent2">
                  <a:shade val="75000"/>
                </a:schemeClr>
              </a:buClr>
              <a:buSzPct val="85000"/>
              <a:buFont typeface="Wingdings 2"/>
              <a:buNone/>
              <a:tabLst/>
              <a:defRPr/>
            </a:pPr>
            <a:r>
              <a:rPr kumimoji="0" lang="en-US" sz="3200" b="1" i="0" u="none" strike="noStrike" kern="1200" cap="none" spc="0" normalizeH="0" baseline="0" noProof="0" dirty="0" smtClean="0">
                <a:ln>
                  <a:noFill/>
                </a:ln>
                <a:solidFill>
                  <a:schemeClr val="tx2"/>
                </a:solidFill>
                <a:effectLst/>
                <a:uLnTx/>
                <a:uFillTx/>
                <a:latin typeface="+mn-lt"/>
                <a:ea typeface="+mn-ea"/>
                <a:cs typeface="+mn-cs"/>
              </a:rPr>
              <a:t>Las Vegas, NV. 89101</a:t>
            </a:r>
          </a:p>
          <a:p>
            <a:pPr marL="640080" marR="0" lvl="1" indent="-274320" algn="ctr" defTabSz="914400" rtl="0" eaLnBrk="1" fontAlgn="auto" latinLnBrk="0" hangingPunct="1">
              <a:lnSpc>
                <a:spcPct val="100000"/>
              </a:lnSpc>
              <a:spcBef>
                <a:spcPts val="300"/>
              </a:spcBef>
              <a:spcAft>
                <a:spcPts val="0"/>
              </a:spcAft>
              <a:buClr>
                <a:schemeClr val="accent2">
                  <a:shade val="75000"/>
                </a:schemeClr>
              </a:buClr>
              <a:buSzPct val="85000"/>
              <a:buFont typeface="Wingdings 2"/>
              <a:buNone/>
              <a:tabLst/>
              <a:defRPr/>
            </a:pPr>
            <a:r>
              <a:rPr kumimoji="0" lang="en-US" sz="3200" b="1" i="0" u="none" strike="noStrike" kern="1200" cap="none" spc="0" normalizeH="0" baseline="0" noProof="0" dirty="0" smtClean="0">
                <a:ln>
                  <a:noFill/>
                </a:ln>
                <a:solidFill>
                  <a:schemeClr val="tx2"/>
                </a:solidFill>
                <a:effectLst/>
                <a:uLnTx/>
                <a:uFillTx/>
                <a:latin typeface="+mn-lt"/>
                <a:ea typeface="+mn-ea"/>
                <a:cs typeface="+mn-cs"/>
              </a:rPr>
              <a:t>702-799-7095 </a:t>
            </a:r>
          </a:p>
          <a:p>
            <a:pPr marL="640080" marR="0" lvl="1" indent="-274320" algn="ctr" defTabSz="914400" rtl="0" eaLnBrk="1" fontAlgn="auto" latinLnBrk="0" hangingPunct="1">
              <a:lnSpc>
                <a:spcPct val="100000"/>
              </a:lnSpc>
              <a:spcBef>
                <a:spcPts val="300"/>
              </a:spcBef>
              <a:spcAft>
                <a:spcPts val="0"/>
              </a:spcAft>
              <a:buClr>
                <a:schemeClr val="accent2">
                  <a:shade val="75000"/>
                </a:schemeClr>
              </a:buClr>
              <a:buSzPct val="85000"/>
              <a:buFont typeface="Wingdings 2"/>
              <a:buNone/>
              <a:tabLst/>
              <a:defRPr/>
            </a:pPr>
            <a:endParaRPr kumimoji="0" lang="en-US" sz="3200" b="1" i="0" u="none" strike="noStrike" kern="1200" cap="none" spc="0" normalizeH="0" baseline="0" noProof="0" dirty="0" smtClean="0">
              <a:ln>
                <a:noFill/>
              </a:ln>
              <a:solidFill>
                <a:schemeClr val="tx2"/>
              </a:solidFill>
              <a:effectLst/>
              <a:uLnTx/>
              <a:uFillTx/>
              <a:latin typeface="+mn-lt"/>
              <a:ea typeface="+mn-ea"/>
              <a:cs typeface="+mn-cs"/>
            </a:endParaRPr>
          </a:p>
          <a:p>
            <a:pPr marL="640080" marR="0" lvl="1" indent="-274320" algn="ctr" defTabSz="914400" rtl="0" eaLnBrk="1" fontAlgn="auto" latinLnBrk="0" hangingPunct="1">
              <a:lnSpc>
                <a:spcPct val="100000"/>
              </a:lnSpc>
              <a:spcBef>
                <a:spcPts val="300"/>
              </a:spcBef>
              <a:spcAft>
                <a:spcPts val="0"/>
              </a:spcAft>
              <a:buClr>
                <a:schemeClr val="accent2">
                  <a:shade val="75000"/>
                </a:schemeClr>
              </a:buClr>
              <a:buSzPct val="85000"/>
              <a:buFont typeface="Wingdings 2"/>
              <a:buNone/>
              <a:tabLst/>
              <a:defRPr/>
            </a:pPr>
            <a:r>
              <a:rPr kumimoji="0" lang="en-US" sz="3200" b="1" i="0" u="none" strike="noStrike" kern="1200" cap="none" spc="0" normalizeH="0" baseline="0" noProof="0" dirty="0" smtClean="0">
                <a:ln>
                  <a:noFill/>
                </a:ln>
                <a:solidFill>
                  <a:schemeClr val="tx2"/>
                </a:solidFill>
                <a:effectLst/>
                <a:uLnTx/>
                <a:uFillTx/>
                <a:latin typeface="+mn-lt"/>
                <a:ea typeface="+mn-ea"/>
                <a:cs typeface="+mn-cs"/>
                <a:hlinkClick r:id="rId2"/>
              </a:rPr>
              <a:t>http://schools.ccsd.net/bracken/</a:t>
            </a:r>
            <a:endParaRPr kumimoji="0" lang="en-US" sz="3200" b="1" i="0" u="none" strike="noStrike" kern="1200" cap="none" spc="0" normalizeH="0" baseline="0" noProof="0" dirty="0" smtClean="0">
              <a:ln>
                <a:noFill/>
              </a:ln>
              <a:solidFill>
                <a:schemeClr val="tx2"/>
              </a:solidFill>
              <a:effectLst/>
              <a:uLnTx/>
              <a:uFillTx/>
              <a:latin typeface="+mn-lt"/>
              <a:ea typeface="+mn-ea"/>
              <a:cs typeface="+mn-cs"/>
            </a:endParaRPr>
          </a:p>
          <a:p>
            <a:pPr marL="640080" marR="0" lvl="1" indent="-274320" algn="ctr" defTabSz="914400" rtl="0" eaLnBrk="1" fontAlgn="auto" latinLnBrk="0" hangingPunct="1">
              <a:lnSpc>
                <a:spcPct val="100000"/>
              </a:lnSpc>
              <a:spcBef>
                <a:spcPts val="300"/>
              </a:spcBef>
              <a:spcAft>
                <a:spcPts val="0"/>
              </a:spcAft>
              <a:buClr>
                <a:schemeClr val="accent2">
                  <a:shade val="75000"/>
                </a:schemeClr>
              </a:buClr>
              <a:buSzPct val="85000"/>
              <a:buFont typeface="Wingdings 2"/>
              <a:buNone/>
              <a:tabLst/>
              <a:defRPr/>
            </a:pPr>
            <a:endParaRPr kumimoji="0" lang="en-US" sz="2400" b="0" i="0" u="none" strike="noStrike" kern="1200" cap="none" spc="0" normalizeH="0" baseline="0" noProof="0" dirty="0" smtClean="0">
              <a:ln>
                <a:noFill/>
              </a:ln>
              <a:solidFill>
                <a:schemeClr val="tx2"/>
              </a:solidFill>
              <a:effectLst/>
              <a:uLnTx/>
              <a:uFillTx/>
              <a:latin typeface="+mn-lt"/>
              <a:ea typeface="+mn-ea"/>
              <a:cs typeface="+mn-cs"/>
            </a:endParaRPr>
          </a:p>
          <a:p>
            <a:pPr marL="640080" lvl="1" indent="-274320" algn="ctr">
              <a:spcBef>
                <a:spcPts val="300"/>
              </a:spcBef>
              <a:buClr>
                <a:schemeClr val="accent2">
                  <a:shade val="75000"/>
                </a:schemeClr>
              </a:buClr>
              <a:buSzPct val="85000"/>
              <a:defRPr/>
            </a:pPr>
            <a:r>
              <a:rPr lang="en-US" sz="3000" b="1" dirty="0" smtClean="0">
                <a:solidFill>
                  <a:schemeClr val="tx2"/>
                </a:solidFill>
              </a:rPr>
              <a:t>Katie Decker</a:t>
            </a:r>
          </a:p>
          <a:p>
            <a:pPr marL="640080" lvl="1" indent="-274320" algn="ctr">
              <a:spcBef>
                <a:spcPts val="300"/>
              </a:spcBef>
              <a:buClr>
                <a:schemeClr val="accent2">
                  <a:shade val="75000"/>
                </a:schemeClr>
              </a:buClr>
              <a:buSzPct val="85000"/>
              <a:defRPr/>
            </a:pPr>
            <a:r>
              <a:rPr lang="en-US" sz="3000" b="1" dirty="0" smtClean="0">
                <a:solidFill>
                  <a:schemeClr val="tx2"/>
                </a:solidFill>
              </a:rPr>
              <a:t>Principal</a:t>
            </a:r>
          </a:p>
          <a:p>
            <a:pPr marL="640080" marR="0" lvl="1" indent="-274320" algn="ctr" defTabSz="914400" rtl="0" eaLnBrk="1" fontAlgn="auto" latinLnBrk="0" hangingPunct="1">
              <a:lnSpc>
                <a:spcPct val="100000"/>
              </a:lnSpc>
              <a:spcBef>
                <a:spcPts val="300"/>
              </a:spcBef>
              <a:spcAft>
                <a:spcPts val="0"/>
              </a:spcAft>
              <a:buClr>
                <a:schemeClr val="accent2">
                  <a:shade val="75000"/>
                </a:schemeClr>
              </a:buClr>
              <a:buSzPct val="85000"/>
              <a:buFont typeface="Wingdings 2"/>
              <a:buNone/>
              <a:tabLst/>
              <a:defRPr/>
            </a:pPr>
            <a:r>
              <a:rPr kumimoji="0" lang="en-US" sz="3000" b="1" i="0" u="none" strike="noStrike" kern="1200" cap="none" spc="0" normalizeH="0" baseline="0" noProof="0" dirty="0" smtClean="0">
                <a:ln>
                  <a:noFill/>
                </a:ln>
                <a:solidFill>
                  <a:schemeClr val="tx2"/>
                </a:solidFill>
                <a:effectLst/>
                <a:uLnTx/>
                <a:uFillTx/>
                <a:latin typeface="+mn-lt"/>
                <a:ea typeface="+mn-ea"/>
                <a:cs typeface="+mn-cs"/>
              </a:rPr>
              <a:t>Christine Herbert</a:t>
            </a:r>
          </a:p>
          <a:p>
            <a:pPr marL="640080" marR="0" lvl="1" indent="-274320" algn="ctr" defTabSz="914400" rtl="0" eaLnBrk="1" fontAlgn="auto" latinLnBrk="0" hangingPunct="1">
              <a:lnSpc>
                <a:spcPct val="100000"/>
              </a:lnSpc>
              <a:spcBef>
                <a:spcPts val="300"/>
              </a:spcBef>
              <a:spcAft>
                <a:spcPts val="0"/>
              </a:spcAft>
              <a:buClr>
                <a:schemeClr val="accent2">
                  <a:shade val="75000"/>
                </a:schemeClr>
              </a:buClr>
              <a:buSzPct val="85000"/>
              <a:buFont typeface="Wingdings 2"/>
              <a:buNone/>
              <a:tabLst/>
              <a:defRPr/>
            </a:pPr>
            <a:r>
              <a:rPr kumimoji="0" lang="en-US" sz="3000" b="1" i="0" u="none" strike="noStrike" kern="1200" cap="none" spc="0" normalizeH="0" baseline="0" noProof="0" dirty="0" smtClean="0">
                <a:ln>
                  <a:noFill/>
                </a:ln>
                <a:solidFill>
                  <a:schemeClr val="tx2"/>
                </a:solidFill>
                <a:effectLst/>
                <a:uLnTx/>
                <a:uFillTx/>
                <a:latin typeface="+mn-lt"/>
                <a:ea typeface="+mn-ea"/>
                <a:cs typeface="+mn-cs"/>
              </a:rPr>
              <a:t>Magnet Theme Coordinator</a:t>
            </a:r>
          </a:p>
          <a:p>
            <a:pPr marL="640080" marR="0" lvl="1" indent="-274320" algn="ctr" defTabSz="914400" rtl="0" eaLnBrk="1" fontAlgn="auto" latinLnBrk="0" hangingPunct="1">
              <a:lnSpc>
                <a:spcPct val="100000"/>
              </a:lnSpc>
              <a:spcBef>
                <a:spcPts val="300"/>
              </a:spcBef>
              <a:spcAft>
                <a:spcPts val="0"/>
              </a:spcAft>
              <a:buClr>
                <a:schemeClr val="accent2">
                  <a:shade val="75000"/>
                </a:schemeClr>
              </a:buClr>
              <a:buSzPct val="85000"/>
              <a:buFont typeface="Wingdings 2"/>
              <a:buNone/>
              <a:tabLst/>
              <a:defRPr/>
            </a:pPr>
            <a:endParaRPr kumimoji="0" lang="en-US" sz="3000" b="1" i="0" u="none" strike="noStrike" kern="1200" cap="none" spc="0" normalizeH="0" baseline="0" noProof="0" dirty="0" smtClean="0">
              <a:ln>
                <a:noFill/>
              </a:ln>
              <a:solidFill>
                <a:schemeClr val="tx2"/>
              </a:solidFill>
              <a:effectLst/>
              <a:uLnTx/>
              <a:uFillTx/>
              <a:latin typeface="+mn-lt"/>
              <a:ea typeface="+mn-ea"/>
              <a:cs typeface="+mn-cs"/>
            </a:endParaRPr>
          </a:p>
          <a:p>
            <a:pPr marL="640080" marR="0" lvl="1" indent="-274320" algn="ctr" defTabSz="914400" rtl="0" eaLnBrk="1" fontAlgn="auto" latinLnBrk="0" hangingPunct="1">
              <a:lnSpc>
                <a:spcPct val="100000"/>
              </a:lnSpc>
              <a:spcBef>
                <a:spcPts val="300"/>
              </a:spcBef>
              <a:spcAft>
                <a:spcPts val="0"/>
              </a:spcAft>
              <a:buClr>
                <a:schemeClr val="accent2">
                  <a:shade val="75000"/>
                </a:schemeClr>
              </a:buClr>
              <a:buSzPct val="85000"/>
              <a:buFont typeface="Wingdings 2"/>
              <a:buNone/>
              <a:tabLst/>
              <a:defRPr/>
            </a:pPr>
            <a:endParaRPr kumimoji="0" lang="en-US" sz="2400" b="0" i="0" u="none" strike="noStrike" kern="1200" cap="none" spc="0" normalizeH="0" baseline="0" noProof="0" dirty="0" smtClean="0">
              <a:ln>
                <a:noFill/>
              </a:ln>
              <a:solidFill>
                <a:schemeClr val="tx2"/>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2"/>
              </a:buClr>
              <a:buSzPct val="85000"/>
              <a:buFont typeface="Wingdings 2"/>
              <a:buChar char=""/>
              <a:tabLst/>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schoolbracken.jpg"/>
          <p:cNvPicPr>
            <a:picLocks noChangeAspect="1"/>
          </p:cNvPicPr>
          <p:nvPr/>
        </p:nvPicPr>
        <p:blipFill>
          <a:blip r:embed="rId3" cstate="print"/>
          <a:srcRect b="14979"/>
          <a:stretch>
            <a:fillRect/>
          </a:stretch>
        </p:blipFill>
        <p:spPr>
          <a:xfrm>
            <a:off x="2514600" y="1066800"/>
            <a:ext cx="4114800" cy="14478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838200"/>
          </a:xfrm>
        </p:spPr>
        <p:txBody>
          <a:bodyPr/>
          <a:lstStyle/>
          <a:p>
            <a:r>
              <a:rPr b="1" smtClean="0"/>
              <a:t>The Problem:</a:t>
            </a:r>
            <a:endParaRPr lang="en-US" b="1" dirty="0"/>
          </a:p>
        </p:txBody>
      </p:sp>
      <p:sp>
        <p:nvSpPr>
          <p:cNvPr id="2" name="Content Placeholder 1"/>
          <p:cNvSpPr>
            <a:spLocks noGrp="1"/>
          </p:cNvSpPr>
          <p:nvPr>
            <p:ph sz="quarter" idx="1"/>
          </p:nvPr>
        </p:nvSpPr>
        <p:spPr>
          <a:xfrm>
            <a:off x="228600" y="1447800"/>
            <a:ext cx="8763000" cy="5105400"/>
          </a:xfrm>
        </p:spPr>
        <p:txBody>
          <a:bodyPr>
            <a:normAutofit lnSpcReduction="10000"/>
          </a:bodyPr>
          <a:lstStyle/>
          <a:p>
            <a:r>
              <a:rPr lang="en-US" dirty="0" smtClean="0"/>
              <a:t>Students read a lot of information today in short bursts.</a:t>
            </a:r>
          </a:p>
          <a:p>
            <a:r>
              <a:rPr lang="en-US" dirty="0" smtClean="0"/>
              <a:t>They change channels and multi-task.</a:t>
            </a:r>
          </a:p>
          <a:p>
            <a:r>
              <a:rPr lang="en-US" dirty="0" smtClean="0"/>
              <a:t>To develop good reading comprehension we want them to sustain interest and finish the novels that they start reading.</a:t>
            </a:r>
          </a:p>
          <a:p>
            <a:r>
              <a:rPr lang="en-US" dirty="0" smtClean="0"/>
              <a:t>As soon as they are done we want them to have the desire to read another.</a:t>
            </a:r>
          </a:p>
          <a:p>
            <a:r>
              <a:rPr lang="en-US" dirty="0" smtClean="0"/>
              <a:t>Some classroom teachers are not familiar with current book series choices.</a:t>
            </a:r>
          </a:p>
          <a:p>
            <a:r>
              <a:rPr lang="en-US" dirty="0" smtClean="0"/>
              <a:t>Most teachers have a wide range of levels in their rooms.</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b="1" smtClean="0"/>
              <a:t>Our Solution</a:t>
            </a:r>
            <a:endParaRPr lang="en-US" b="1" dirty="0"/>
          </a:p>
        </p:txBody>
      </p:sp>
      <p:sp>
        <p:nvSpPr>
          <p:cNvPr id="2" name="Content Placeholder 1"/>
          <p:cNvSpPr>
            <a:spLocks noGrp="1"/>
          </p:cNvSpPr>
          <p:nvPr>
            <p:ph sz="quarter" idx="1"/>
          </p:nvPr>
        </p:nvSpPr>
        <p:spPr/>
        <p:txBody>
          <a:bodyPr/>
          <a:lstStyle/>
          <a:p>
            <a:r>
              <a:rPr lang="en-US" dirty="0" smtClean="0"/>
              <a:t>Have all students read complete series of books.</a:t>
            </a:r>
          </a:p>
          <a:p>
            <a:r>
              <a:rPr lang="en-US" dirty="0" smtClean="0"/>
              <a:t>Change one of our Explorations classes to be a book series class for 1</a:t>
            </a:r>
            <a:r>
              <a:rPr lang="en-US" baseline="30000" dirty="0" smtClean="0"/>
              <a:t>st</a:t>
            </a:r>
            <a:r>
              <a:rPr lang="en-US" dirty="0" smtClean="0"/>
              <a:t> grade.</a:t>
            </a:r>
          </a:p>
          <a:p>
            <a:r>
              <a:rPr lang="en-US" dirty="0" smtClean="0"/>
              <a:t>Have individual goals and rewards.</a:t>
            </a:r>
          </a:p>
          <a:p>
            <a:r>
              <a:rPr lang="en-US" dirty="0" smtClean="0"/>
              <a:t>Establish grade level benchmarks for success.</a:t>
            </a:r>
          </a:p>
          <a:p>
            <a:r>
              <a:rPr lang="en-US" dirty="0" smtClean="0"/>
              <a:t>Have all staff members participate for a common mission throughout the school.</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 Data at the same point</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640679736"/>
              </p:ext>
            </p:extLst>
          </p:nvPr>
        </p:nvGraphicFramePr>
        <p:xfrm>
          <a:off x="762000" y="1447800"/>
          <a:ext cx="7772399" cy="5220302"/>
        </p:xfrm>
        <a:graphic>
          <a:graphicData uri="http://schemas.openxmlformats.org/drawingml/2006/table">
            <a:tbl>
              <a:tblPr/>
              <a:tblGrid>
                <a:gridCol w="773078"/>
                <a:gridCol w="776051"/>
                <a:gridCol w="309230"/>
                <a:gridCol w="451953"/>
                <a:gridCol w="454927"/>
                <a:gridCol w="344912"/>
                <a:gridCol w="570887"/>
                <a:gridCol w="570887"/>
                <a:gridCol w="380592"/>
                <a:gridCol w="570887"/>
                <a:gridCol w="570887"/>
                <a:gridCol w="404379"/>
                <a:gridCol w="523315"/>
                <a:gridCol w="535207"/>
                <a:gridCol w="535207"/>
              </a:tblGrid>
              <a:tr h="289204">
                <a:tc gridSpan="2">
                  <a:txBody>
                    <a:bodyPr/>
                    <a:lstStyle/>
                    <a:p>
                      <a:pPr algn="l" fontAlgn="ctr"/>
                      <a:r>
                        <a:rPr lang="en-US" sz="800" b="0" i="0" u="none" strike="noStrike">
                          <a:solidFill>
                            <a:srgbClr val="000000"/>
                          </a:solidFill>
                          <a:effectLst/>
                          <a:latin typeface="Times New Roman"/>
                        </a:rPr>
                        <a:t>AR Results</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US"/>
                    </a:p>
                  </a:txBody>
                  <a:tcPr/>
                </a:tc>
                <a:tc gridSpan="3">
                  <a:txBody>
                    <a:bodyPr/>
                    <a:lstStyle/>
                    <a:p>
                      <a:pPr algn="l" fontAlgn="ctr"/>
                      <a:r>
                        <a:rPr lang="en-US" sz="800" b="0" i="0" u="none" strike="noStrike">
                          <a:solidFill>
                            <a:srgbClr val="000000"/>
                          </a:solidFill>
                          <a:effectLst/>
                          <a:latin typeface="Times New Roman"/>
                        </a:rPr>
                        <a:t>8/23/2009—11/16/2009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gridSpan="3">
                  <a:txBody>
                    <a:bodyPr/>
                    <a:lstStyle/>
                    <a:p>
                      <a:pPr algn="l" fontAlgn="ctr"/>
                      <a:r>
                        <a:rPr lang="en-US" sz="800" b="0" i="0" u="none" strike="noStrike">
                          <a:solidFill>
                            <a:srgbClr val="000000"/>
                          </a:solidFill>
                          <a:effectLst/>
                          <a:latin typeface="Times New Roman"/>
                        </a:rPr>
                        <a:t>8/23/2010—11/16/2010</a:t>
                      </a:r>
                    </a:p>
                  </a:txBody>
                  <a:tcPr marL="7371" marR="7371" marT="7371"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gridSpan="3">
                  <a:txBody>
                    <a:bodyPr/>
                    <a:lstStyle/>
                    <a:p>
                      <a:pPr algn="l" fontAlgn="ctr"/>
                      <a:r>
                        <a:rPr lang="en-US" sz="800" b="0" i="0" u="none" strike="noStrike">
                          <a:solidFill>
                            <a:srgbClr val="000000"/>
                          </a:solidFill>
                          <a:effectLst/>
                          <a:latin typeface="Times New Roman"/>
                        </a:rPr>
                        <a:t>8/23/2011-11/16/2011 </a:t>
                      </a:r>
                    </a:p>
                  </a:txBody>
                  <a:tcPr marL="7371" marR="7371" marT="7371"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gridSpan="3">
                  <a:txBody>
                    <a:bodyPr/>
                    <a:lstStyle/>
                    <a:p>
                      <a:pPr algn="l" fontAlgn="ctr"/>
                      <a:r>
                        <a:rPr lang="en-US" sz="800" b="0" i="0" u="none" strike="noStrike">
                          <a:solidFill>
                            <a:srgbClr val="000000"/>
                          </a:solidFill>
                          <a:effectLst/>
                          <a:latin typeface="Times New Roman"/>
                        </a:rPr>
                        <a:t>8/23/2012 - 11/16/2012</a:t>
                      </a:r>
                    </a:p>
                  </a:txBody>
                  <a:tcPr marL="7371" marR="7371" marT="7371"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rowSpan="2">
                  <a:txBody>
                    <a:bodyPr/>
                    <a:lstStyle/>
                    <a:p>
                      <a:pPr algn="l" fontAlgn="ctr"/>
                      <a:r>
                        <a:rPr lang="en-US" sz="800" b="0" i="0" u="none" strike="noStrike">
                          <a:solidFill>
                            <a:srgbClr val="000000"/>
                          </a:solidFill>
                          <a:effectLst/>
                          <a:latin typeface="Times New Roman"/>
                        </a:rPr>
                        <a:t>Difference in Points</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9204">
                <a:tc gridSpan="2">
                  <a:txBody>
                    <a:bodyPr/>
                    <a:lstStyle/>
                    <a:p>
                      <a:pPr algn="r" fontAlgn="ctr"/>
                      <a:r>
                        <a:rPr lang="en-US" sz="800" b="0" i="0" u="none" strike="noStrike">
                          <a:solidFill>
                            <a:srgbClr val="000000"/>
                          </a:solidFill>
                          <a:effectLst/>
                          <a:latin typeface="Times New Roman"/>
                        </a:rPr>
                        <a:t>Last Year Compared to the Current Year</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ctr"/>
                      <a:r>
                        <a:rPr lang="en-US" sz="800" b="0" i="0" u="none" strike="noStrike">
                          <a:solidFill>
                            <a:srgbClr val="000000"/>
                          </a:solidFill>
                          <a:effectLst/>
                          <a:latin typeface="Times New Roman"/>
                        </a:rPr>
                        <a:t>#</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 At Risk</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Total </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 At Risk</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Total </a:t>
                      </a:r>
                    </a:p>
                  </a:txBody>
                  <a:tcPr marL="7371" marR="7371" marT="7371"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a:t>
                      </a:r>
                    </a:p>
                  </a:txBody>
                  <a:tcPr marL="7371" marR="7371" marT="7371"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 At Risk</a:t>
                      </a:r>
                    </a:p>
                  </a:txBody>
                  <a:tcPr marL="7371" marR="7371" marT="7371"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Total </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 At Risk</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Total </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186694">
                <a:tc rowSpan="5">
                  <a:txBody>
                    <a:bodyPr/>
                    <a:lstStyle/>
                    <a:p>
                      <a:pPr algn="l" fontAlgn="ctr"/>
                      <a:r>
                        <a:rPr lang="en-US" sz="800" b="0" i="0" u="none" strike="noStrike">
                          <a:solidFill>
                            <a:srgbClr val="000000"/>
                          </a:solidFill>
                          <a:effectLst/>
                          <a:latin typeface="Times New Roman"/>
                        </a:rPr>
                        <a:t>First Grade</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Ames</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N/A</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N/A</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66.7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23.8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17.4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233.6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9.1</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616.4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800" b="0" i="0" u="none" strike="noStrike">
                          <a:solidFill>
                            <a:srgbClr val="000000"/>
                          </a:solidFill>
                          <a:effectLst/>
                          <a:latin typeface="Calibri"/>
                        </a:rPr>
                        <a:t>382.8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78208">
                <a:tc vMerge="1">
                  <a:txBody>
                    <a:bodyPr/>
                    <a:lstStyle/>
                    <a:p>
                      <a:endParaRPr lang="en-US"/>
                    </a:p>
                  </a:txBody>
                  <a:tcPr/>
                </a:tc>
                <a:tc>
                  <a:txBody>
                    <a:bodyPr/>
                    <a:lstStyle/>
                    <a:p>
                      <a:pPr algn="l" fontAlgn="ctr"/>
                      <a:r>
                        <a:rPr lang="en-US" sz="800" b="0" i="0" u="none" strike="noStrike">
                          <a:solidFill>
                            <a:srgbClr val="000000"/>
                          </a:solidFill>
                          <a:effectLst/>
                          <a:latin typeface="Times New Roman"/>
                        </a:rPr>
                        <a:t>King*new</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N/A</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N/A</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66.7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61.8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26.1</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253.9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4.5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829.3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800" b="0" i="0" u="none" strike="noStrike">
                          <a:solidFill>
                            <a:srgbClr val="000000"/>
                          </a:solidFill>
                          <a:effectLst/>
                          <a:latin typeface="Calibri"/>
                        </a:rPr>
                        <a:t>575.4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178208">
                <a:tc vMerge="1">
                  <a:txBody>
                    <a:bodyPr/>
                    <a:lstStyle/>
                    <a:p>
                      <a:endParaRPr lang="en-US"/>
                    </a:p>
                  </a:txBody>
                  <a:tcPr/>
                </a:tc>
                <a:tc>
                  <a:txBody>
                    <a:bodyPr/>
                    <a:lstStyle/>
                    <a:p>
                      <a:pPr algn="l" fontAlgn="ctr"/>
                      <a:r>
                        <a:rPr lang="en-US" sz="800" b="0" i="0" u="none" strike="noStrike">
                          <a:solidFill>
                            <a:srgbClr val="000000"/>
                          </a:solidFill>
                          <a:effectLst/>
                          <a:latin typeface="Times New Roman"/>
                        </a:rPr>
                        <a:t>Petrie</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N/A</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N/A</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56.3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83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21</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28.6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264.2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27.3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652.2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800" b="0" i="0" u="none" strike="noStrike">
                          <a:solidFill>
                            <a:srgbClr val="000000"/>
                          </a:solidFill>
                          <a:effectLst/>
                          <a:latin typeface="Calibri"/>
                        </a:rPr>
                        <a:t>388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178208">
                <a:tc vMerge="1">
                  <a:txBody>
                    <a:bodyPr/>
                    <a:lstStyle/>
                    <a:p>
                      <a:endParaRPr lang="en-US"/>
                    </a:p>
                  </a:txBody>
                  <a:tcPr/>
                </a:tc>
                <a:tc>
                  <a:txBody>
                    <a:bodyPr/>
                    <a:lstStyle/>
                    <a:p>
                      <a:pPr algn="l" fontAlgn="ctr"/>
                      <a:r>
                        <a:rPr lang="en-US" sz="800" b="0" i="0" u="none" strike="noStrike">
                          <a:solidFill>
                            <a:srgbClr val="000000"/>
                          </a:solidFill>
                          <a:effectLst/>
                          <a:latin typeface="Times New Roman"/>
                        </a:rPr>
                        <a:t>Pierson</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N/A</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N/A</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57.9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66.2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31.8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204.7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27.3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877.5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800" b="0" i="0" u="none" strike="noStrike">
                          <a:solidFill>
                            <a:srgbClr val="000000"/>
                          </a:solidFill>
                          <a:effectLst/>
                          <a:latin typeface="Calibri"/>
                        </a:rPr>
                        <a:t>672.8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78208">
                <a:tc vMerge="1">
                  <a:txBody>
                    <a:bodyPr/>
                    <a:lstStyle/>
                    <a:p>
                      <a:endParaRPr lang="en-US"/>
                    </a:p>
                  </a:txBody>
                  <a:tcPr/>
                </a:tc>
                <a:tc>
                  <a:txBody>
                    <a:bodyPr/>
                    <a:lstStyle/>
                    <a:p>
                      <a:pPr algn="l" fontAlgn="ctr"/>
                      <a:r>
                        <a:rPr lang="en-US" sz="800" b="0" i="0" u="none" strike="noStrike">
                          <a:solidFill>
                            <a:srgbClr val="000000"/>
                          </a:solidFill>
                          <a:effectLst/>
                          <a:latin typeface="Times New Roman"/>
                        </a:rPr>
                        <a:t>Williams</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N/A</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N/A</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50</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33.8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18.2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187.1</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0</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522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800" b="0" i="0" u="none" strike="noStrike">
                          <a:solidFill>
                            <a:srgbClr val="000000"/>
                          </a:solidFill>
                          <a:effectLst/>
                          <a:latin typeface="Calibri"/>
                        </a:rPr>
                        <a:t>334.9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78208">
                <a:tc gridSpan="2">
                  <a:txBody>
                    <a:bodyPr/>
                    <a:lstStyle/>
                    <a:p>
                      <a:pPr algn="l" fontAlgn="ctr"/>
                      <a:r>
                        <a:rPr lang="en-US" sz="800" b="0" i="0" u="none" strike="noStrike">
                          <a:solidFill>
                            <a:srgbClr val="000000"/>
                          </a:solidFill>
                          <a:effectLst/>
                          <a:latin typeface="Times New Roman"/>
                        </a:rPr>
                        <a:t>Grade Level</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hMerge="1">
                  <a:txBody>
                    <a:bodyPr/>
                    <a:lstStyle/>
                    <a:p>
                      <a:endParaRPr lang="en-US"/>
                    </a:p>
                  </a:txBody>
                  <a:tcPr/>
                </a:tc>
                <a:tc>
                  <a:txBody>
                    <a:bodyPr/>
                    <a:lstStyle/>
                    <a:p>
                      <a:pPr algn="l" fontAlgn="ctr"/>
                      <a:r>
                        <a:rPr lang="en-US" sz="800" b="0" i="0" u="none" strike="noStrike">
                          <a:solidFill>
                            <a:srgbClr val="000000"/>
                          </a:solidFill>
                          <a:effectLst/>
                          <a:latin typeface="Times New Roman"/>
                        </a:rPr>
                        <a:t> </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 </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 </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86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268.6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268.6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114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25.4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1156.8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111</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27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3497.4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r" fontAlgn="ctr"/>
                      <a:r>
                        <a:rPr lang="en-US" sz="800" b="0" i="0" u="none" strike="noStrike">
                          <a:solidFill>
                            <a:srgbClr val="000000"/>
                          </a:solidFill>
                          <a:effectLst/>
                          <a:latin typeface="Calibri"/>
                        </a:rPr>
                        <a:t>2340.6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178208">
                <a:tc>
                  <a:txBody>
                    <a:bodyPr/>
                    <a:lstStyle/>
                    <a:p>
                      <a:pPr algn="l" fontAlgn="ctr"/>
                      <a:r>
                        <a:rPr lang="en-US" sz="800" b="0" i="0" u="none" strike="noStrike">
                          <a:solidFill>
                            <a:srgbClr val="000000"/>
                          </a:solidFill>
                          <a:effectLst/>
                          <a:latin typeface="Times New Roman"/>
                        </a:rPr>
                        <a:t>Second</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n-US" sz="800" b="0" i="0" u="none" strike="noStrike">
                          <a:solidFill>
                            <a:srgbClr val="000000"/>
                          </a:solidFill>
                          <a:effectLst/>
                          <a:latin typeface="Times New Roman"/>
                        </a:rPr>
                        <a:t>Corry</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88.9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9.7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72.2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24.5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20</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65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411.1</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31.8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509.4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800" b="0" i="0" u="none" strike="noStrike">
                          <a:solidFill>
                            <a:srgbClr val="000000"/>
                          </a:solidFill>
                          <a:effectLst/>
                          <a:latin typeface="Calibri"/>
                        </a:rPr>
                        <a:t>98.3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78208">
                <a:tc>
                  <a:txBody>
                    <a:bodyPr/>
                    <a:lstStyle/>
                    <a:p>
                      <a:pPr algn="l" fontAlgn="ctr"/>
                      <a:r>
                        <a:rPr lang="en-US" sz="800" b="0" i="0" u="none" strike="noStrike">
                          <a:solidFill>
                            <a:srgbClr val="000000"/>
                          </a:solidFill>
                          <a:effectLst/>
                          <a:latin typeface="Times New Roman"/>
                        </a:rPr>
                        <a:t>Grade</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n-US" sz="800" b="0" i="0" u="none" strike="noStrike">
                          <a:solidFill>
                            <a:srgbClr val="000000"/>
                          </a:solidFill>
                          <a:effectLst/>
                          <a:latin typeface="Times New Roman"/>
                        </a:rPr>
                        <a:t>Deguevara</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64.7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25.7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23.5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194.4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20</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414.8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0</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ctr"/>
                      <a:r>
                        <a:rPr lang="en-US" sz="800" b="0" i="0" u="none" strike="noStrike">
                          <a:solidFill>
                            <a:srgbClr val="000000"/>
                          </a:solidFill>
                          <a:effectLst/>
                          <a:latin typeface="Times New Roman"/>
                        </a:rPr>
                        <a:t>919.4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800" b="0" i="0" u="none" strike="noStrike">
                          <a:solidFill>
                            <a:srgbClr val="000000"/>
                          </a:solidFill>
                          <a:effectLst/>
                          <a:latin typeface="Calibri"/>
                        </a:rPr>
                        <a:t>504.6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178208">
                <a:tc>
                  <a:txBody>
                    <a:bodyPr/>
                    <a:lstStyle/>
                    <a:p>
                      <a:pPr algn="l" fontAlgn="t"/>
                      <a:r>
                        <a:rPr lang="en-US" sz="900" b="0" i="0" u="none" strike="noStrike">
                          <a:solidFill>
                            <a:srgbClr val="000000"/>
                          </a:solidFill>
                          <a:effectLst/>
                          <a:latin typeface="Calibri"/>
                        </a:rPr>
                        <a:t> </a:t>
                      </a:r>
                    </a:p>
                  </a:txBody>
                  <a:tcPr marL="7371" marR="7371" marT="73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n-US" sz="800" b="0" i="0" u="none" strike="noStrike">
                          <a:solidFill>
                            <a:srgbClr val="000000"/>
                          </a:solidFill>
                          <a:effectLst/>
                          <a:latin typeface="Times New Roman"/>
                        </a:rPr>
                        <a:t>Hermansen</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77.8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16.3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16.7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522.1</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16.7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626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22.7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673.7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800" b="0" i="0" u="none" strike="noStrike">
                          <a:solidFill>
                            <a:srgbClr val="000000"/>
                          </a:solidFill>
                          <a:effectLst/>
                          <a:latin typeface="Calibri"/>
                        </a:rPr>
                        <a:t>47.7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78208">
                <a:tc>
                  <a:txBody>
                    <a:bodyPr/>
                    <a:lstStyle/>
                    <a:p>
                      <a:pPr algn="l" fontAlgn="t"/>
                      <a:r>
                        <a:rPr lang="en-US" sz="900" b="0" i="0" u="none" strike="noStrike">
                          <a:solidFill>
                            <a:srgbClr val="000000"/>
                          </a:solidFill>
                          <a:effectLst/>
                          <a:latin typeface="Calibri"/>
                        </a:rPr>
                        <a:t> </a:t>
                      </a:r>
                    </a:p>
                  </a:txBody>
                  <a:tcPr marL="7371" marR="7371" marT="73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n-US" sz="800" b="0" i="0" u="none" strike="noStrike">
                          <a:solidFill>
                            <a:srgbClr val="000000"/>
                          </a:solidFill>
                          <a:effectLst/>
                          <a:latin typeface="Times New Roman"/>
                        </a:rPr>
                        <a:t>Toolanen</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73.3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21.9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33.3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111.2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5.3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318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0</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ctr"/>
                      <a:r>
                        <a:rPr lang="en-US" sz="800" b="0" i="0" u="none" strike="noStrike">
                          <a:solidFill>
                            <a:srgbClr val="000000"/>
                          </a:solidFill>
                          <a:effectLst/>
                          <a:latin typeface="Times New Roman"/>
                        </a:rPr>
                        <a:t>829.6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800" b="0" i="0" u="none" strike="noStrike">
                          <a:solidFill>
                            <a:srgbClr val="000000"/>
                          </a:solidFill>
                          <a:effectLst/>
                          <a:latin typeface="Calibri"/>
                        </a:rPr>
                        <a:t>511.6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78208">
                <a:tc>
                  <a:txBody>
                    <a:bodyPr/>
                    <a:lstStyle/>
                    <a:p>
                      <a:pPr algn="l" fontAlgn="t"/>
                      <a:r>
                        <a:rPr lang="en-US" sz="900" b="0" i="0" u="none" strike="noStrike">
                          <a:solidFill>
                            <a:srgbClr val="000000"/>
                          </a:solidFill>
                          <a:effectLst/>
                          <a:latin typeface="Calibri"/>
                        </a:rPr>
                        <a:t> </a:t>
                      </a:r>
                    </a:p>
                  </a:txBody>
                  <a:tcPr marL="7371" marR="7371" marT="73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Swanson*</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72.2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72.2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84.5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20</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35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415.9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9.1</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439.7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800" b="0" i="0" u="none" strike="noStrike">
                          <a:solidFill>
                            <a:srgbClr val="000000"/>
                          </a:solidFill>
                          <a:effectLst/>
                          <a:latin typeface="Calibri"/>
                        </a:rPr>
                        <a:t>23.8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78208">
                <a:tc gridSpan="2">
                  <a:txBody>
                    <a:bodyPr/>
                    <a:lstStyle/>
                    <a:p>
                      <a:pPr algn="l" fontAlgn="ctr"/>
                      <a:r>
                        <a:rPr lang="en-US" sz="800" b="0" i="0" u="none" strike="noStrike">
                          <a:solidFill>
                            <a:srgbClr val="000000"/>
                          </a:solidFill>
                          <a:effectLst/>
                          <a:latin typeface="Times New Roman"/>
                        </a:rPr>
                        <a:t>Grade Level</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hMerge="1">
                  <a:txBody>
                    <a:bodyPr/>
                    <a:lstStyle/>
                    <a:p>
                      <a:endParaRPr lang="en-US"/>
                    </a:p>
                  </a:txBody>
                  <a:tcPr/>
                </a:tc>
                <a:tc>
                  <a:txBody>
                    <a:bodyPr/>
                    <a:lstStyle/>
                    <a:p>
                      <a:pPr algn="l" fontAlgn="ctr"/>
                      <a:r>
                        <a:rPr lang="en-US" sz="800" b="0" i="0" u="none" strike="noStrike">
                          <a:solidFill>
                            <a:srgbClr val="000000"/>
                          </a:solidFill>
                          <a:effectLst/>
                          <a:latin typeface="Times New Roman"/>
                        </a:rPr>
                        <a:t> </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75.6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81.6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86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44.2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936.7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98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27.6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2201.5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110</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20</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3371.8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r" fontAlgn="ctr"/>
                      <a:r>
                        <a:rPr lang="en-US" sz="800" b="0" i="0" u="none" strike="noStrike">
                          <a:solidFill>
                            <a:srgbClr val="000000"/>
                          </a:solidFill>
                          <a:effectLst/>
                          <a:latin typeface="Calibri"/>
                        </a:rPr>
                        <a:t>1170.3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78208">
                <a:tc rowSpan="4">
                  <a:txBody>
                    <a:bodyPr/>
                    <a:lstStyle/>
                    <a:p>
                      <a:pPr algn="l" fontAlgn="ctr"/>
                      <a:r>
                        <a:rPr lang="en-US" sz="800" b="0" i="0" u="none" strike="noStrike">
                          <a:solidFill>
                            <a:srgbClr val="000000"/>
                          </a:solidFill>
                          <a:effectLst/>
                          <a:latin typeface="Times New Roman"/>
                        </a:rPr>
                        <a:t>Third Grade</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Barrow</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63.2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244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36.8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551.3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27.3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530.9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31.8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663.8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800" b="0" i="0" u="none" strike="noStrike">
                          <a:solidFill>
                            <a:srgbClr val="000000"/>
                          </a:solidFill>
                          <a:effectLst/>
                          <a:latin typeface="Calibri"/>
                        </a:rPr>
                        <a:t>132.9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78208">
                <a:tc vMerge="1">
                  <a:txBody>
                    <a:bodyPr/>
                    <a:lstStyle/>
                    <a:p>
                      <a:endParaRPr lang="en-US"/>
                    </a:p>
                  </a:txBody>
                  <a:tcPr/>
                </a:tc>
                <a:tc>
                  <a:txBody>
                    <a:bodyPr/>
                    <a:lstStyle/>
                    <a:p>
                      <a:pPr algn="l" fontAlgn="ctr"/>
                      <a:r>
                        <a:rPr lang="en-US" sz="800" b="0" i="0" u="none" strike="noStrike">
                          <a:solidFill>
                            <a:srgbClr val="000000"/>
                          </a:solidFill>
                          <a:effectLst/>
                          <a:latin typeface="Times New Roman"/>
                        </a:rPr>
                        <a:t>Bennett</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20</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60</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129.8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20</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296.9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27.3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567.8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22.7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705.8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800" b="0" i="0" u="none" strike="noStrike">
                          <a:solidFill>
                            <a:srgbClr val="000000"/>
                          </a:solidFill>
                          <a:effectLst/>
                          <a:latin typeface="Calibri"/>
                        </a:rPr>
                        <a:t>138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78208">
                <a:tc vMerge="1">
                  <a:txBody>
                    <a:bodyPr/>
                    <a:lstStyle/>
                    <a:p>
                      <a:endParaRPr lang="en-US"/>
                    </a:p>
                  </a:txBody>
                  <a:tcPr/>
                </a:tc>
                <a:tc>
                  <a:txBody>
                    <a:bodyPr/>
                    <a:lstStyle/>
                    <a:p>
                      <a:pPr algn="l" fontAlgn="ctr"/>
                      <a:r>
                        <a:rPr lang="en-US" sz="800" b="0" i="0" u="none" strike="noStrike">
                          <a:solidFill>
                            <a:srgbClr val="000000"/>
                          </a:solidFill>
                          <a:effectLst/>
                          <a:latin typeface="Times New Roman"/>
                        </a:rPr>
                        <a:t>DeMott</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75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113.6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20</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45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243.3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31.8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314.1</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27.3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725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800" b="0" i="0" u="none" strike="noStrike">
                          <a:solidFill>
                            <a:srgbClr val="000000"/>
                          </a:solidFill>
                          <a:effectLst/>
                          <a:latin typeface="Calibri"/>
                        </a:rPr>
                        <a:t>410.9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78208">
                <a:tc vMerge="1">
                  <a:txBody>
                    <a:bodyPr/>
                    <a:lstStyle/>
                    <a:p>
                      <a:endParaRPr lang="en-US"/>
                    </a:p>
                  </a:txBody>
                  <a:tcPr/>
                </a:tc>
                <a:tc>
                  <a:txBody>
                    <a:bodyPr/>
                    <a:lstStyle/>
                    <a:p>
                      <a:pPr algn="l" fontAlgn="ctr"/>
                      <a:r>
                        <a:rPr lang="en-US" sz="800" b="0" i="0" u="none" strike="noStrike">
                          <a:solidFill>
                            <a:srgbClr val="000000"/>
                          </a:solidFill>
                          <a:effectLst/>
                          <a:latin typeface="Times New Roman"/>
                        </a:rPr>
                        <a:t>Friedrich*</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20</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63.2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129.6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63.2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280.1</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27.3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557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45.5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354.2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800" b="0" i="0" u="none" strike="noStrike">
                          <a:solidFill>
                            <a:srgbClr val="000000"/>
                          </a:solidFill>
                          <a:effectLst/>
                          <a:latin typeface="Calibri"/>
                        </a:rPr>
                        <a:t>-202.8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8208">
                <a:tc gridSpan="2">
                  <a:txBody>
                    <a:bodyPr/>
                    <a:lstStyle/>
                    <a:p>
                      <a:pPr algn="l" fontAlgn="ctr"/>
                      <a:r>
                        <a:rPr lang="en-US" sz="800" b="0" i="0" u="none" strike="noStrike">
                          <a:solidFill>
                            <a:srgbClr val="000000"/>
                          </a:solidFill>
                          <a:effectLst/>
                          <a:latin typeface="Times New Roman"/>
                        </a:rPr>
                        <a:t>Grade Level</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hMerge="1">
                  <a:txBody>
                    <a:bodyPr/>
                    <a:lstStyle/>
                    <a:p>
                      <a:endParaRPr lang="en-US"/>
                    </a:p>
                  </a:txBody>
                  <a:tcPr/>
                </a:tc>
                <a:tc>
                  <a:txBody>
                    <a:bodyPr/>
                    <a:lstStyle/>
                    <a:p>
                      <a:pPr algn="l" fontAlgn="ctr"/>
                      <a:r>
                        <a:rPr lang="en-US" sz="800" b="0" i="0" u="none" strike="noStrike">
                          <a:solidFill>
                            <a:srgbClr val="000000"/>
                          </a:solidFill>
                          <a:effectLst/>
                          <a:latin typeface="Times New Roman"/>
                        </a:rPr>
                        <a:t> </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65.4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617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78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42.3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1371.6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88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28.6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2013.7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88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30</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2448.8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r" fontAlgn="ctr"/>
                      <a:r>
                        <a:rPr lang="en-US" sz="800" b="0" i="0" u="none" strike="noStrike">
                          <a:solidFill>
                            <a:srgbClr val="000000"/>
                          </a:solidFill>
                          <a:effectLst/>
                          <a:latin typeface="Calibri"/>
                        </a:rPr>
                        <a:t>435.1</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78208">
                <a:tc rowSpan="3">
                  <a:txBody>
                    <a:bodyPr/>
                    <a:lstStyle/>
                    <a:p>
                      <a:pPr algn="l" fontAlgn="ctr"/>
                      <a:r>
                        <a:rPr lang="en-US" sz="800" b="0" i="0" u="none" strike="noStrike">
                          <a:solidFill>
                            <a:srgbClr val="000000"/>
                          </a:solidFill>
                          <a:effectLst/>
                          <a:latin typeface="Times New Roman"/>
                        </a:rPr>
                        <a:t>Fourth Grade</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Robledo</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63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247.3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59.3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285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44.8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842.8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825.4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800" b="0" i="0" u="none" strike="noStrike">
                          <a:solidFill>
                            <a:srgbClr val="000000"/>
                          </a:solidFill>
                          <a:effectLst/>
                          <a:latin typeface="Calibri"/>
                        </a:rPr>
                        <a:t>-17.4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8208">
                <a:tc vMerge="1">
                  <a:txBody>
                    <a:bodyPr/>
                    <a:lstStyle/>
                    <a:p>
                      <a:endParaRPr lang="en-US"/>
                    </a:p>
                  </a:txBody>
                  <a:tcPr/>
                </a:tc>
                <a:tc>
                  <a:txBody>
                    <a:bodyPr/>
                    <a:lstStyle/>
                    <a:p>
                      <a:pPr algn="l" fontAlgn="ctr"/>
                      <a:r>
                        <a:rPr lang="en-US" sz="800" b="0" i="0" u="none" strike="noStrike">
                          <a:solidFill>
                            <a:srgbClr val="000000"/>
                          </a:solidFill>
                          <a:effectLst/>
                          <a:latin typeface="Times New Roman"/>
                        </a:rPr>
                        <a:t>Bourgault*</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48.1</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456.8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33.3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584.9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35.7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824.4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762.3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800" b="0" i="0" u="none" strike="noStrike">
                          <a:solidFill>
                            <a:srgbClr val="000000"/>
                          </a:solidFill>
                          <a:effectLst/>
                          <a:latin typeface="Calibri"/>
                        </a:rPr>
                        <a:t>-62.1</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8208">
                <a:tc vMerge="1">
                  <a:txBody>
                    <a:bodyPr/>
                    <a:lstStyle/>
                    <a:p>
                      <a:endParaRPr lang="en-US"/>
                    </a:p>
                  </a:txBody>
                  <a:tcPr/>
                </a:tc>
                <a:tc>
                  <a:txBody>
                    <a:bodyPr/>
                    <a:lstStyle/>
                    <a:p>
                      <a:pPr algn="l" fontAlgn="ctr"/>
                      <a:r>
                        <a:rPr lang="en-US" sz="800" b="0" i="0" u="none" strike="noStrike">
                          <a:solidFill>
                            <a:srgbClr val="000000"/>
                          </a:solidFill>
                          <a:effectLst/>
                          <a:latin typeface="Times New Roman"/>
                        </a:rPr>
                        <a:t>Zblewski</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58.6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261.4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44.8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747.3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34.5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749.2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41.4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849.9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800" b="0" i="0" u="none" strike="noStrike">
                          <a:solidFill>
                            <a:srgbClr val="000000"/>
                          </a:solidFill>
                          <a:effectLst/>
                          <a:latin typeface="Calibri"/>
                        </a:rPr>
                        <a:t>100.7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78208">
                <a:tc gridSpan="2">
                  <a:txBody>
                    <a:bodyPr/>
                    <a:lstStyle/>
                    <a:p>
                      <a:pPr algn="l" fontAlgn="ctr"/>
                      <a:r>
                        <a:rPr lang="en-US" sz="800" b="0" i="0" u="none" strike="noStrike">
                          <a:solidFill>
                            <a:srgbClr val="000000"/>
                          </a:solidFill>
                          <a:effectLst/>
                          <a:latin typeface="Times New Roman"/>
                        </a:rPr>
                        <a:t>Grade Level</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hMerge="1">
                  <a:txBody>
                    <a:bodyPr/>
                    <a:lstStyle/>
                    <a:p>
                      <a:endParaRPr lang="en-US"/>
                    </a:p>
                  </a:txBody>
                  <a:tcPr/>
                </a:tc>
                <a:tc>
                  <a:txBody>
                    <a:bodyPr/>
                    <a:lstStyle/>
                    <a:p>
                      <a:pPr algn="l" fontAlgn="ctr"/>
                      <a:r>
                        <a:rPr lang="en-US" sz="800" b="0" i="0" u="none" strike="noStrike">
                          <a:solidFill>
                            <a:srgbClr val="000000"/>
                          </a:solidFill>
                          <a:effectLst/>
                          <a:latin typeface="Times New Roman"/>
                        </a:rPr>
                        <a:t>83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56.6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965.5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84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45.8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1617.2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86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38.7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2594.4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87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40</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2437.6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r" fontAlgn="ctr"/>
                      <a:r>
                        <a:rPr lang="en-US" sz="800" b="0" i="0" u="none" strike="noStrike">
                          <a:solidFill>
                            <a:srgbClr val="000000"/>
                          </a:solidFill>
                          <a:effectLst/>
                          <a:latin typeface="Calibri"/>
                        </a:rPr>
                        <a:t>-156.8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8208">
                <a:tc rowSpan="3">
                  <a:txBody>
                    <a:bodyPr/>
                    <a:lstStyle/>
                    <a:p>
                      <a:pPr algn="l" fontAlgn="ctr"/>
                      <a:r>
                        <a:rPr lang="en-US" sz="800" b="0" i="0" u="none" strike="noStrike">
                          <a:solidFill>
                            <a:srgbClr val="000000"/>
                          </a:solidFill>
                          <a:effectLst/>
                          <a:latin typeface="Times New Roman"/>
                        </a:rPr>
                        <a:t>Fifth Grade</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Nelson*</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64.3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611.9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28.6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1003.6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42.9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1010.6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35.7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1060.2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800" b="0" i="0" u="none" strike="noStrike">
                          <a:solidFill>
                            <a:srgbClr val="000000"/>
                          </a:solidFill>
                          <a:effectLst/>
                          <a:latin typeface="Calibri"/>
                        </a:rPr>
                        <a:t>49.6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78208">
                <a:tc vMerge="1">
                  <a:txBody>
                    <a:bodyPr/>
                    <a:lstStyle/>
                    <a:p>
                      <a:endParaRPr lang="en-US"/>
                    </a:p>
                  </a:txBody>
                  <a:tcPr/>
                </a:tc>
                <a:tc>
                  <a:txBody>
                    <a:bodyPr/>
                    <a:lstStyle/>
                    <a:p>
                      <a:pPr algn="l" fontAlgn="ctr"/>
                      <a:r>
                        <a:rPr lang="en-US" sz="800" b="0" i="0" u="none" strike="noStrike">
                          <a:solidFill>
                            <a:srgbClr val="000000"/>
                          </a:solidFill>
                          <a:effectLst/>
                          <a:latin typeface="Times New Roman"/>
                        </a:rPr>
                        <a:t>Harris</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85.7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244.5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71.4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204.5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50</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682.3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46.4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865.7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800" b="0" i="0" u="none" strike="noStrike">
                          <a:solidFill>
                            <a:srgbClr val="000000"/>
                          </a:solidFill>
                          <a:effectLst/>
                          <a:latin typeface="Calibri"/>
                        </a:rPr>
                        <a:t>183.4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78208">
                <a:tc vMerge="1">
                  <a:txBody>
                    <a:bodyPr/>
                    <a:lstStyle/>
                    <a:p>
                      <a:endParaRPr lang="en-US"/>
                    </a:p>
                  </a:txBody>
                  <a:tcPr/>
                </a:tc>
                <a:tc>
                  <a:txBody>
                    <a:bodyPr/>
                    <a:lstStyle/>
                    <a:p>
                      <a:pPr algn="l" fontAlgn="ctr"/>
                      <a:r>
                        <a:rPr lang="en-US" sz="800" b="0" i="0" u="none" strike="noStrike">
                          <a:solidFill>
                            <a:srgbClr val="000000"/>
                          </a:solidFill>
                          <a:effectLst/>
                          <a:latin typeface="Times New Roman"/>
                        </a:rPr>
                        <a:t>Wheatfill</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75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183.4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60.7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416.3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39.3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1250.4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28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35.7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Times New Roman"/>
                        </a:rPr>
                        <a:t>1349.4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r" fontAlgn="ctr"/>
                      <a:r>
                        <a:rPr lang="en-US" sz="800" b="0" i="0" u="none" strike="noStrike">
                          <a:solidFill>
                            <a:srgbClr val="000000"/>
                          </a:solidFill>
                          <a:effectLst/>
                          <a:latin typeface="Calibri"/>
                        </a:rPr>
                        <a:t>99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78208">
                <a:tc gridSpan="2">
                  <a:txBody>
                    <a:bodyPr/>
                    <a:lstStyle/>
                    <a:p>
                      <a:pPr algn="l" fontAlgn="ctr"/>
                      <a:r>
                        <a:rPr lang="en-US" sz="800" b="0" i="0" u="none" strike="noStrike">
                          <a:solidFill>
                            <a:srgbClr val="000000"/>
                          </a:solidFill>
                          <a:effectLst/>
                          <a:latin typeface="Times New Roman"/>
                        </a:rPr>
                        <a:t>Grade Level</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hMerge="1">
                  <a:txBody>
                    <a:bodyPr/>
                    <a:lstStyle/>
                    <a:p>
                      <a:endParaRPr lang="en-US"/>
                    </a:p>
                  </a:txBody>
                  <a:tcPr/>
                </a:tc>
                <a:tc>
                  <a:txBody>
                    <a:bodyPr/>
                    <a:lstStyle/>
                    <a:p>
                      <a:pPr algn="l" fontAlgn="ctr"/>
                      <a:r>
                        <a:rPr lang="en-US" sz="800" b="0" i="0" u="none" strike="noStrike">
                          <a:solidFill>
                            <a:srgbClr val="000000"/>
                          </a:solidFill>
                          <a:effectLst/>
                          <a:latin typeface="Times New Roman"/>
                        </a:rPr>
                        <a:t>84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75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1039.8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84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53.6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1624.4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Calibri"/>
                        </a:rPr>
                        <a:t>84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45.3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2975.9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84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47.6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l" fontAlgn="ctr"/>
                      <a:r>
                        <a:rPr lang="en-US" sz="800" b="0" i="0" u="none" strike="noStrike">
                          <a:solidFill>
                            <a:srgbClr val="000000"/>
                          </a:solidFill>
                          <a:effectLst/>
                          <a:latin typeface="Times New Roman"/>
                        </a:rPr>
                        <a:t>3275.3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r" fontAlgn="ctr"/>
                      <a:r>
                        <a:rPr lang="en-US" sz="800" b="0" i="0" u="none" strike="noStrike">
                          <a:solidFill>
                            <a:srgbClr val="000000"/>
                          </a:solidFill>
                          <a:effectLst/>
                          <a:latin typeface="Calibri"/>
                        </a:rPr>
                        <a:t>299.4</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78208">
                <a:tc gridSpan="2">
                  <a:txBody>
                    <a:bodyPr/>
                    <a:lstStyle/>
                    <a:p>
                      <a:pPr algn="l" fontAlgn="ctr"/>
                      <a:r>
                        <a:rPr lang="en-US" sz="800" b="1" i="0" u="none" strike="noStrike">
                          <a:solidFill>
                            <a:srgbClr val="000000"/>
                          </a:solidFill>
                          <a:effectLst/>
                          <a:latin typeface="Times New Roman"/>
                        </a:rPr>
                        <a:t>School Total</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66FF"/>
                    </a:solidFill>
                  </a:tcPr>
                </a:tc>
                <a:tc hMerge="1">
                  <a:txBody>
                    <a:bodyPr/>
                    <a:lstStyle/>
                    <a:p>
                      <a:endParaRPr lang="en-US"/>
                    </a:p>
                  </a:txBody>
                  <a:tcPr/>
                </a:tc>
                <a:tc>
                  <a:txBody>
                    <a:bodyPr/>
                    <a:lstStyle/>
                    <a:p>
                      <a:pPr algn="l" fontAlgn="ctr"/>
                      <a:r>
                        <a:rPr lang="en-US" sz="800" b="1" i="0" u="none" strike="noStrike">
                          <a:solidFill>
                            <a:srgbClr val="000000"/>
                          </a:solidFill>
                          <a:effectLst/>
                          <a:latin typeface="Times New Roman"/>
                        </a:rPr>
                        <a:t>417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66FF"/>
                    </a:solidFill>
                  </a:tcPr>
                </a:tc>
                <a:tc>
                  <a:txBody>
                    <a:bodyPr/>
                    <a:lstStyle/>
                    <a:p>
                      <a:pPr algn="l" fontAlgn="ctr"/>
                      <a:r>
                        <a:rPr lang="en-US" sz="800" b="1" i="0" u="none" strike="noStrike">
                          <a:solidFill>
                            <a:srgbClr val="000000"/>
                          </a:solidFill>
                          <a:effectLst/>
                          <a:latin typeface="Times New Roman"/>
                        </a:rPr>
                        <a:t>74.8</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66FF"/>
                    </a:solidFill>
                  </a:tcPr>
                </a:tc>
                <a:tc>
                  <a:txBody>
                    <a:bodyPr/>
                    <a:lstStyle/>
                    <a:p>
                      <a:pPr algn="l" fontAlgn="ctr"/>
                      <a:r>
                        <a:rPr lang="en-US" sz="800" b="1" i="0" u="none" strike="noStrike">
                          <a:solidFill>
                            <a:srgbClr val="000000"/>
                          </a:solidFill>
                          <a:effectLst/>
                          <a:latin typeface="Times New Roman"/>
                        </a:rPr>
                        <a:t>2703.9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66FF"/>
                    </a:solidFill>
                  </a:tcPr>
                </a:tc>
                <a:tc>
                  <a:txBody>
                    <a:bodyPr/>
                    <a:lstStyle/>
                    <a:p>
                      <a:pPr algn="l" fontAlgn="ctr"/>
                      <a:r>
                        <a:rPr lang="en-US" sz="800" b="1" i="0" u="none" strike="noStrike">
                          <a:solidFill>
                            <a:srgbClr val="000000"/>
                          </a:solidFill>
                          <a:effectLst/>
                          <a:latin typeface="Times New Roman"/>
                        </a:rPr>
                        <a:t>417</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66FF"/>
                    </a:solidFill>
                  </a:tcPr>
                </a:tc>
                <a:tc>
                  <a:txBody>
                    <a:bodyPr/>
                    <a:lstStyle/>
                    <a:p>
                      <a:pPr algn="l" fontAlgn="ctr"/>
                      <a:r>
                        <a:rPr lang="en-US" sz="800" b="1" i="0" u="none" strike="noStrike">
                          <a:solidFill>
                            <a:srgbClr val="000000"/>
                          </a:solidFill>
                          <a:effectLst/>
                          <a:latin typeface="Times New Roman"/>
                        </a:rPr>
                        <a:t>49.2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66FF"/>
                    </a:solidFill>
                  </a:tcPr>
                </a:tc>
                <a:tc>
                  <a:txBody>
                    <a:bodyPr/>
                    <a:lstStyle/>
                    <a:p>
                      <a:pPr algn="l" fontAlgn="ctr"/>
                      <a:r>
                        <a:rPr lang="en-US" sz="800" b="1" i="0" u="none" strike="noStrike">
                          <a:solidFill>
                            <a:srgbClr val="000000"/>
                          </a:solidFill>
                          <a:effectLst/>
                          <a:latin typeface="Times New Roman"/>
                        </a:rPr>
                        <a:t>5818.5</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66FF"/>
                    </a:solidFill>
                  </a:tcPr>
                </a:tc>
                <a:tc>
                  <a:txBody>
                    <a:bodyPr/>
                    <a:lstStyle/>
                    <a:p>
                      <a:pPr algn="l" fontAlgn="ctr"/>
                      <a:r>
                        <a:rPr lang="en-US" sz="800" b="1" i="0" u="none" strike="noStrike">
                          <a:solidFill>
                            <a:srgbClr val="000000"/>
                          </a:solidFill>
                          <a:effectLst/>
                          <a:latin typeface="Times New Roman"/>
                        </a:rPr>
                        <a:t>482</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66FF"/>
                    </a:solidFill>
                  </a:tcPr>
                </a:tc>
                <a:tc>
                  <a:txBody>
                    <a:bodyPr/>
                    <a:lstStyle/>
                    <a:p>
                      <a:pPr algn="l" fontAlgn="ctr"/>
                      <a:r>
                        <a:rPr lang="en-US" sz="800" b="1" i="0" u="none" strike="noStrike">
                          <a:solidFill>
                            <a:srgbClr val="000000"/>
                          </a:solidFill>
                          <a:effectLst/>
                          <a:latin typeface="Times New Roman"/>
                        </a:rPr>
                        <a:t>32.6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66FF"/>
                    </a:solidFill>
                  </a:tcPr>
                </a:tc>
                <a:tc>
                  <a:txBody>
                    <a:bodyPr/>
                    <a:lstStyle/>
                    <a:p>
                      <a:pPr algn="l" fontAlgn="ctr"/>
                      <a:r>
                        <a:rPr lang="en-US" sz="800" b="1" i="0" u="none" strike="noStrike">
                          <a:solidFill>
                            <a:srgbClr val="000000"/>
                          </a:solidFill>
                          <a:effectLst/>
                          <a:latin typeface="Times New Roman"/>
                        </a:rPr>
                        <a:t>10942.3</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ctr"/>
                      <a:r>
                        <a:rPr lang="en-US" sz="800" b="1" i="0" u="none" strike="noStrike">
                          <a:solidFill>
                            <a:srgbClr val="000000"/>
                          </a:solidFill>
                          <a:effectLst/>
                          <a:latin typeface="Times New Roman"/>
                        </a:rPr>
                        <a:t>481</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ctr"/>
                      <a:r>
                        <a:rPr lang="en-US" sz="800" b="1" i="0" u="none" strike="noStrike">
                          <a:solidFill>
                            <a:srgbClr val="000000"/>
                          </a:solidFill>
                          <a:effectLst/>
                          <a:latin typeface="Times New Roman"/>
                        </a:rPr>
                        <a:t>34.1</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ctr"/>
                      <a:r>
                        <a:rPr lang="en-US" sz="800" b="1" i="0" u="none" strike="noStrike">
                          <a:solidFill>
                            <a:srgbClr val="000000"/>
                          </a:solidFill>
                          <a:effectLst/>
                          <a:latin typeface="Times New Roman"/>
                        </a:rPr>
                        <a:t>15030.9</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r" fontAlgn="ctr"/>
                      <a:r>
                        <a:rPr lang="en-US" sz="800" b="0" i="0" u="none" strike="noStrike" dirty="0">
                          <a:solidFill>
                            <a:srgbClr val="000000"/>
                          </a:solidFill>
                          <a:effectLst/>
                          <a:latin typeface="Calibri"/>
                        </a:rPr>
                        <a:t>4088.6</a:t>
                      </a:r>
                    </a:p>
                  </a:txBody>
                  <a:tcPr marL="7371" marR="7371" marT="7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bl>
          </a:graphicData>
        </a:graphic>
      </p:graphicFrame>
    </p:spTree>
    <p:extLst>
      <p:ext uri="{BB962C8B-B14F-4D97-AF65-F5344CB8AC3E}">
        <p14:creationId xmlns:p14="http://schemas.microsoft.com/office/powerpoint/2010/main" val="12013114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263525" y="131308"/>
            <a:ext cx="5181600" cy="3048000"/>
          </a:xfrm>
          <a:prstGeom prst="rect">
            <a:avLst/>
          </a:prstGeom>
          <a:noFill/>
          <a:ln w="9525">
            <a:noFill/>
            <a:miter lim="800000"/>
            <a:headEnd/>
            <a:tailEnd/>
          </a:ln>
          <a:effectLst/>
        </p:spPr>
      </p:pic>
      <p:sp>
        <p:nvSpPr>
          <p:cNvPr id="21" name="Rectangle 20"/>
          <p:cNvSpPr/>
          <p:nvPr/>
        </p:nvSpPr>
        <p:spPr>
          <a:xfrm>
            <a:off x="5504141" y="-1902"/>
            <a:ext cx="3639859" cy="1384995"/>
          </a:xfrm>
          <a:prstGeom prst="rect">
            <a:avLst/>
          </a:prstGeom>
          <a:noFill/>
        </p:spPr>
        <p:txBody>
          <a:bodyPr wrap="square" lIns="91440" tIns="45720" rIns="91440" bIns="45720">
            <a:spAutoFit/>
          </a:bodyPr>
          <a:lstStyle/>
          <a:p>
            <a:pPr algn="ct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Results!!</a:t>
            </a:r>
          </a:p>
          <a:p>
            <a:pPr algn="ct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Better Reading </a:t>
            </a:r>
          </a:p>
          <a:p>
            <a:pPr algn="ct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Fluency In ALL Grades!</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 name="AutoShape 2" descr="https://aimsweb.pearson.com/output/323ECB06-5056-8E25-F980E48796C295E42013042295616.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aimsweb.pearson.com/output/323ECB06-5056-8E25-F980E48796C295E42013042295616.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https://aimsweb.pearson.com/output/323ECB06-5056-8E25-F980E48796C295E42013042295616.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9" descr="https://aimsweb.pearson.com/output/32411B3E-5056-8E25-F94D9FADC8F5C441201304229584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3179308"/>
            <a:ext cx="5288574" cy="365329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157" y="1383094"/>
            <a:ext cx="3591901" cy="1913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descr="https://aimsweb.pearson.com/output/32947284-5056-8E25-F989BE6529186D0F2013042211294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4141" y="3505200"/>
            <a:ext cx="3551935" cy="2377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Comprehension Improves!</a:t>
            </a:r>
            <a:endParaRPr lang="en-US" dirty="0"/>
          </a:p>
        </p:txBody>
      </p:sp>
      <p:pic>
        <p:nvPicPr>
          <p:cNvPr id="2050" name="Picture 2" descr="https://aimsweb.pearson.com/output/3242EC86-5056-8E25-F97173C4BB12C0D6201304221004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582736"/>
            <a:ext cx="4876800" cy="33688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aimsweb.pearson.com/output/32436E9C-5056-8E25-F9BF2DC8A39ED218201304221012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858"/>
            <a:ext cx="4853576"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2630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Results!</a:t>
            </a:r>
            <a:endParaRPr lang="en-US" dirty="0"/>
          </a:p>
        </p:txBody>
      </p:sp>
      <p:sp>
        <p:nvSpPr>
          <p:cNvPr id="4" name="TextBox 3"/>
          <p:cNvSpPr txBox="1"/>
          <p:nvPr/>
        </p:nvSpPr>
        <p:spPr>
          <a:xfrm>
            <a:off x="3048000" y="228600"/>
            <a:ext cx="5630516" cy="646331"/>
          </a:xfrm>
          <a:prstGeom prst="rect">
            <a:avLst/>
          </a:prstGeom>
          <a:noFill/>
        </p:spPr>
        <p:txBody>
          <a:bodyPr wrap="none" rtlCol="0">
            <a:spAutoFit/>
          </a:bodyPr>
          <a:lstStyle/>
          <a:p>
            <a:r>
              <a:rPr lang="en-US" dirty="0" smtClean="0"/>
              <a:t>The Percent at Risk is determined by our benchmark of</a:t>
            </a:r>
          </a:p>
          <a:p>
            <a:r>
              <a:rPr lang="en-US" dirty="0" smtClean="0"/>
              <a:t>Scoring below 85% on the quiz that they take.</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64" y="1676400"/>
            <a:ext cx="9043236" cy="342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Exam Results</a:t>
            </a:r>
            <a:endParaRPr lang="en-US" dirty="0"/>
          </a:p>
        </p:txBody>
      </p:sp>
      <p:graphicFrame>
        <p:nvGraphicFramePr>
          <p:cNvPr id="3" name="Chart 2"/>
          <p:cNvGraphicFramePr>
            <a:graphicFrameLocks/>
          </p:cNvGraphicFramePr>
          <p:nvPr/>
        </p:nvGraphicFramePr>
        <p:xfrm>
          <a:off x="254000" y="1663700"/>
          <a:ext cx="8636000" cy="353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3359287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cademicPresentation2">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Presentation Title</Template>
  <TotalTime>4642</TotalTime>
  <Words>892</Words>
  <Application>Microsoft Office PowerPoint</Application>
  <PresentationFormat>On-screen Show (4:3)</PresentationFormat>
  <Paragraphs>488</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AcademicPresentation2</vt:lpstr>
      <vt:lpstr>Charming Students into a series</vt:lpstr>
      <vt:lpstr>Are your kids seriously reading? Are they really finishing books? </vt:lpstr>
      <vt:lpstr>The Problem:</vt:lpstr>
      <vt:lpstr>Our Solution</vt:lpstr>
      <vt:lpstr>Monitor Data at the same point</vt:lpstr>
      <vt:lpstr>PowerPoint Presentation</vt:lpstr>
      <vt:lpstr>Comprehension Improves!</vt:lpstr>
      <vt:lpstr>Results!</vt:lpstr>
      <vt:lpstr>State Exam Results</vt:lpstr>
      <vt:lpstr>What we had to do first:</vt:lpstr>
      <vt:lpstr>PowerPoint Presentation</vt:lpstr>
      <vt:lpstr>PowerPoint Presentation</vt:lpstr>
      <vt:lpstr>PowerPoint Presentation</vt:lpstr>
      <vt:lpstr>PowerPoint Presentation</vt:lpstr>
      <vt:lpstr>PowerPoint Presentation</vt:lpstr>
      <vt:lpstr>Have a reward system set up for consistency</vt:lpstr>
      <vt:lpstr>Rewards</vt:lpstr>
      <vt:lpstr>Now what we do</vt:lpstr>
      <vt:lpstr>PowerPoint Presentation</vt:lpstr>
      <vt:lpstr>PowerPoint Presentation</vt:lpstr>
      <vt:lpstr>PowerPoint Presentation</vt:lpstr>
      <vt:lpstr>Tracking Student Progress</vt:lpstr>
      <vt:lpstr>Ways to Organize Books</vt:lpstr>
      <vt:lpstr>Ways to Organize Bookmarks</vt:lpstr>
      <vt:lpstr>Keeping Tracking of Books</vt:lpstr>
      <vt:lpstr>PowerPoint Presentation</vt:lpstr>
      <vt:lpstr>Contact Information</vt:lpstr>
    </vt:vector>
  </TitlesOfParts>
  <Company>CCSD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Hit the Mother Load with Your Volunteers All Hands On Deck!</dc:title>
  <dc:creator>CCSD</dc:creator>
  <cp:lastModifiedBy>CCSD</cp:lastModifiedBy>
  <cp:revision>285</cp:revision>
  <dcterms:created xsi:type="dcterms:W3CDTF">2010-02-03T22:22:05Z</dcterms:created>
  <dcterms:modified xsi:type="dcterms:W3CDTF">2014-03-18T17:37:36Z</dcterms:modified>
</cp:coreProperties>
</file>